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93" r:id="rId4"/>
    <p:sldId id="281" r:id="rId5"/>
    <p:sldId id="292" r:id="rId6"/>
    <p:sldId id="294" r:id="rId7"/>
    <p:sldId id="296" r:id="rId8"/>
    <p:sldId id="295" r:id="rId9"/>
    <p:sldId id="259" r:id="rId10"/>
    <p:sldId id="282" r:id="rId11"/>
    <p:sldId id="284" r:id="rId12"/>
    <p:sldId id="285" r:id="rId13"/>
    <p:sldId id="286" r:id="rId14"/>
    <p:sldId id="288" r:id="rId15"/>
    <p:sldId id="287" r:id="rId16"/>
    <p:sldId id="289" r:id="rId17"/>
    <p:sldId id="291" r:id="rId18"/>
    <p:sldId id="290" r:id="rId19"/>
    <p:sldId id="312" r:id="rId20"/>
    <p:sldId id="260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297" r:id="rId31"/>
    <p:sldId id="298" r:id="rId32"/>
    <p:sldId id="301" r:id="rId33"/>
    <p:sldId id="304" r:id="rId34"/>
    <p:sldId id="302" r:id="rId35"/>
    <p:sldId id="299" r:id="rId36"/>
    <p:sldId id="306" r:id="rId37"/>
    <p:sldId id="307" r:id="rId38"/>
    <p:sldId id="309" r:id="rId39"/>
    <p:sldId id="310" r:id="rId40"/>
    <p:sldId id="311" r:id="rId41"/>
    <p:sldId id="300" r:id="rId42"/>
    <p:sldId id="308" r:id="rId43"/>
    <p:sldId id="313" r:id="rId44"/>
    <p:sldId id="267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64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gif>
</file>

<file path=ppt/media/image41.gi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gif>
</file>

<file path=ppt/media/image49.png>
</file>

<file path=ppt/media/image5.png>
</file>

<file path=ppt/media/image50.png>
</file>

<file path=ppt/media/image51.gif>
</file>

<file path=ppt/media/image52.png>
</file>

<file path=ppt/media/image53.png>
</file>

<file path=ppt/media/image54.gif>
</file>

<file path=ppt/media/image55.gif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6.png>
</file>

<file path=ppt/media/image67.png>
</file>

<file path=ppt/media/image68.png>
</file>

<file path=ppt/media/image69.png>
</file>

<file path=ppt/media/image7.png>
</file>

<file path=ppt/media/image72.png>
</file>

<file path=ppt/media/image73.png>
</file>

<file path=ppt/media/image74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1FC70-439C-43B5-9EBD-8C4D2B465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2E50AE-9DEB-40CE-BBAE-A81673185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350E4-D408-44EB-B813-36237E903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489AA-176A-4D79-B102-5950DDFEB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EB712-7237-4E55-8E9D-F1199CD1B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38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C39C2-0E94-4B3C-97E1-F8CC6CDCB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F47C6-99F6-4549-8EB1-FFCA0635E0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81011-C3C7-4AC3-8724-8102CA729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F8363-1585-45C4-AAAA-5A85155BA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44FDB-4660-4F6B-8F1C-DF796E598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319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53B548-D098-472A-8D9D-B8EEC0CFFF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4F916-7515-4B1E-8BE7-09694314CA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E4C39-CF72-4CB6-9B91-93D4AC182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1D39B-42B3-4BAE-A3F3-0D648EB09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63957-EB95-45A7-9461-F84FB4ECE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908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CAFB5-4242-49D9-ACB8-49341987F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99827-E5AC-4957-8CA2-B20798C17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6AADE-7905-432A-8A6F-0F7387E04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6B666-F59B-46E2-BE71-D4D1FE6FF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6E888-06BE-473A-95F5-DDF6E4CDB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64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D5945-D659-48AF-B772-9B8EA1AA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3D57D-CDFC-4141-BDC4-537ED0960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8EBC7-BB98-4A22-A848-C26E33BD0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29233-6F1C-4C86-AB21-6D630CAEE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156A4-20A7-480F-9A3D-FC782F5C6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898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2E805-B18B-40E2-9957-AA7DABFF2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D99D0-EB64-4C90-94CC-3FCAFA65A0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D91D4C-211A-4A30-8827-27A95B0E74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E7BAB-8C96-44CE-9D97-D39C5CF6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9EEB0-0CC5-427F-9047-ACC46B5C6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05F41-EB90-4B5A-9B15-398905CE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074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47996-2499-4F1F-A29A-DB6369361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D657F-5EF8-4958-A9E8-EBDE6BD55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5C2E4A-8341-41DD-A126-290F7A9BB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3B1922-E0CC-4908-A3A0-3B480BE6DE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6C31F3-F5D9-428E-B968-A74733215A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745BFD-022B-4064-9A10-AA5C1A9A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6C30D6-7866-4193-B3F5-F011C20F2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5BDC-15FC-47FA-8C07-22024E98B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97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7196B-FFF8-4F85-94D9-B295302D6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70B81A-75B1-4BE7-98EC-F66967BD8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8329B-4D06-45C0-A481-39788D8DA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C4BB8-F861-4E8C-BBCD-8BD04EFA9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161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F8FBBF-82D1-4ABC-B403-EF445447F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B806FA-50EC-4BF7-882A-25EAD43ED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08EC0F-2270-45B9-A459-033F25DE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22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E8463-E161-41C0-BCFF-F8D452580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8E06A-C6FB-4C09-91F8-2EC1897CE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53E61F-45B2-4E6A-B447-5E93E126D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D04C5-F2B0-4006-BE15-4BB51C4CC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3AE0F-2B6E-4346-952F-B376C09EC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02013-825C-4163-B54A-DF52A87FD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224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69FA9-8643-49AE-BD6E-C08A981BA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EEB207-13C8-432E-8B22-0E3612CD4E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1D469D-29D6-4B6A-AD1B-B84911E1F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D643B-9A28-4C4D-B996-F460035A5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43E12B-E12C-4659-93B8-614395A31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C335F3-50FC-427B-9158-BEDE5C94B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434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BD740F-E0F3-4080-A308-6E36E7CB4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02A9A2-2163-4C2D-93F8-6C50B5B8B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F7D8B-B503-4A5E-A040-20FC82152C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3BF29-6F9B-45E7-A410-5D4D9F573324}" type="datetimeFigureOut">
              <a:rPr lang="en-US" smtClean="0"/>
              <a:t>17/1/2018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50EEC-9FCA-410B-825A-86DFFF56C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248A9-9B87-43C7-871C-7D991345CC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CF4C8-86D4-4258-8282-509C06217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029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ruder.io/optimizing-gradient-descent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g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gi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5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13" Type="http://schemas.openxmlformats.org/officeDocument/2006/relationships/image" Target="../media/image67.png"/><Relationship Id="rId18" Type="http://schemas.openxmlformats.org/officeDocument/2006/relationships/image" Target="../media/image72.png"/><Relationship Id="rId3" Type="http://schemas.openxmlformats.org/officeDocument/2006/relationships/image" Target="../media/image57.png"/><Relationship Id="rId21" Type="http://schemas.openxmlformats.org/officeDocument/2006/relationships/image" Target="../media/image18.png"/><Relationship Id="rId7" Type="http://schemas.openxmlformats.org/officeDocument/2006/relationships/image" Target="../media/image61.png"/><Relationship Id="rId12" Type="http://schemas.openxmlformats.org/officeDocument/2006/relationships/image" Target="../media/image66.png"/><Relationship Id="rId17" Type="http://schemas.openxmlformats.org/officeDocument/2006/relationships/image" Target="../media/image17.png"/><Relationship Id="rId2" Type="http://schemas.openxmlformats.org/officeDocument/2006/relationships/image" Target="../media/image56.png"/><Relationship Id="rId16" Type="http://schemas.openxmlformats.org/officeDocument/2006/relationships/image" Target="../media/image16.png"/><Relationship Id="rId20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11" Type="http://schemas.openxmlformats.org/officeDocument/2006/relationships/image" Target="../media/image15.png"/><Relationship Id="rId5" Type="http://schemas.openxmlformats.org/officeDocument/2006/relationships/image" Target="../media/image59.png"/><Relationship Id="rId15" Type="http://schemas.openxmlformats.org/officeDocument/2006/relationships/image" Target="../media/image69.png"/><Relationship Id="rId10" Type="http://schemas.openxmlformats.org/officeDocument/2006/relationships/image" Target="../media/image14.png"/><Relationship Id="rId19" Type="http://schemas.openxmlformats.org/officeDocument/2006/relationships/image" Target="../media/image73.png"/><Relationship Id="rId4" Type="http://schemas.openxmlformats.org/officeDocument/2006/relationships/image" Target="../media/image58.png"/><Relationship Id="rId9" Type="http://schemas.openxmlformats.org/officeDocument/2006/relationships/image" Target="../media/image63.png"/><Relationship Id="rId14" Type="http://schemas.openxmlformats.org/officeDocument/2006/relationships/image" Target="../media/image68.png"/><Relationship Id="rId22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13" Type="http://schemas.openxmlformats.org/officeDocument/2006/relationships/image" Target="../media/image67.png"/><Relationship Id="rId18" Type="http://schemas.openxmlformats.org/officeDocument/2006/relationships/image" Target="../media/image24.png"/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12" Type="http://schemas.openxmlformats.org/officeDocument/2006/relationships/image" Target="../media/image66.png"/><Relationship Id="rId17" Type="http://schemas.openxmlformats.org/officeDocument/2006/relationships/image" Target="../media/image23.png"/><Relationship Id="rId2" Type="http://schemas.openxmlformats.org/officeDocument/2006/relationships/image" Target="../media/image56.png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11" Type="http://schemas.openxmlformats.org/officeDocument/2006/relationships/image" Target="../media/image21.png"/><Relationship Id="rId5" Type="http://schemas.openxmlformats.org/officeDocument/2006/relationships/image" Target="../media/image59.png"/><Relationship Id="rId15" Type="http://schemas.openxmlformats.org/officeDocument/2006/relationships/image" Target="../media/image69.png"/><Relationship Id="rId10" Type="http://schemas.openxmlformats.org/officeDocument/2006/relationships/image" Target="../media/image20.png"/><Relationship Id="rId19" Type="http://schemas.openxmlformats.org/officeDocument/2006/relationships/image" Target="../media/image25.png"/><Relationship Id="rId4" Type="http://schemas.openxmlformats.org/officeDocument/2006/relationships/image" Target="../media/image58.png"/><Relationship Id="rId9" Type="http://schemas.openxmlformats.org/officeDocument/2006/relationships/image" Target="../media/image63.png"/><Relationship Id="rId14" Type="http://schemas.openxmlformats.org/officeDocument/2006/relationships/image" Target="../media/image6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583D-6EC1-476E-AB9B-4297203EE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 Neural Networks</a:t>
            </a:r>
            <a:br>
              <a:rPr lang="en-US" dirty="0"/>
            </a:br>
            <a:r>
              <a:rPr lang="en-US" sz="4800" dirty="0"/>
              <a:t>And Where to Find Them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C63339-B328-4BFD-A7C6-99BD995CD4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4</a:t>
            </a:r>
          </a:p>
          <a:p>
            <a:r>
              <a:rPr lang="en-US" dirty="0"/>
              <a:t>Artem Korenev, Nikita </a:t>
            </a:r>
            <a:r>
              <a:rPr lang="en-US" dirty="0" err="1"/>
              <a:t>Gryaznov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914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2E9539-41DE-4FAB-98B8-40D617548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403A99-9852-412E-89F0-EECEF41BD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 set of tools for reduction of overfitting</a:t>
            </a:r>
          </a:p>
          <a:p>
            <a:r>
              <a:rPr lang="en-US" dirty="0"/>
              <a:t>Restricting your model to continue learning the same stuff it has already learnt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144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B2685-49B9-4940-9881-D82FF58F4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L2 Weight Regularization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8E5CDF-077B-4D72-8632-619811C0A96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 add an additional term to our loss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))+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𝜆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))+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𝜆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</m:sup>
                        <m:e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Restricting weights to be more uniform and less spiky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8E5CDF-077B-4D72-8632-619811C0A9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86D7FCA-8D3A-4F0F-BF16-FF0CBA5DDD6D}"/>
              </a:ext>
            </a:extLst>
          </p:cNvPr>
          <p:cNvSpPr/>
          <p:nvPr/>
        </p:nvSpPr>
        <p:spPr>
          <a:xfrm>
            <a:off x="8919713" y="3554083"/>
            <a:ext cx="1406106" cy="1492370"/>
          </a:xfrm>
          <a:custGeom>
            <a:avLst/>
            <a:gdLst>
              <a:gd name="connsiteX0" fmla="*/ 0 w 1406106"/>
              <a:gd name="connsiteY0" fmla="*/ 1492370 h 1492370"/>
              <a:gd name="connsiteX1" fmla="*/ 1069676 w 1406106"/>
              <a:gd name="connsiteY1" fmla="*/ 836762 h 1492370"/>
              <a:gd name="connsiteX2" fmla="*/ 1406106 w 1406106"/>
              <a:gd name="connsiteY2" fmla="*/ 0 h 1492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6106" h="1492370">
                <a:moveTo>
                  <a:pt x="0" y="1492370"/>
                </a:moveTo>
                <a:cubicBezTo>
                  <a:pt x="417662" y="1288930"/>
                  <a:pt x="835325" y="1085490"/>
                  <a:pt x="1069676" y="836762"/>
                </a:cubicBezTo>
                <a:cubicBezTo>
                  <a:pt x="1304027" y="588034"/>
                  <a:pt x="1355066" y="294017"/>
                  <a:pt x="1406106" y="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5C6332-0C47-4C13-ACB9-E9A9936B924B}"/>
              </a:ext>
            </a:extLst>
          </p:cNvPr>
          <p:cNvSpPr txBox="1"/>
          <p:nvPr/>
        </p:nvSpPr>
        <p:spPr>
          <a:xfrm>
            <a:off x="7891732" y="5046453"/>
            <a:ext cx="1613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Sum across all weights except biases</a:t>
            </a:r>
          </a:p>
        </p:txBody>
      </p:sp>
    </p:spTree>
    <p:extLst>
      <p:ext uri="{BB962C8B-B14F-4D97-AF65-F5344CB8AC3E}">
        <p14:creationId xmlns:p14="http://schemas.microsoft.com/office/powerpoint/2010/main" val="1407212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70E03-5BBD-480C-A149-A2ACE47EF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L1 Weight Regularization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F575DF-AE04-4721-BDD4-6BBE8385959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 add an additional term to our loss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))+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𝜆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))+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𝜆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Restricting weights so weight matrices tend to be sparse</a:t>
                </a:r>
              </a:p>
              <a:p>
                <a:r>
                  <a:rPr lang="en-US" dirty="0"/>
                  <a:t>Expected to work worse than L2 Weight Regularization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F575DF-AE04-4721-BDD4-6BBE8385959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1C96BF6-3A61-4B69-81F0-CBEDE8CB5CE0}"/>
              </a:ext>
            </a:extLst>
          </p:cNvPr>
          <p:cNvSpPr/>
          <p:nvPr/>
        </p:nvSpPr>
        <p:spPr>
          <a:xfrm>
            <a:off x="9264770" y="3554083"/>
            <a:ext cx="839638" cy="1492370"/>
          </a:xfrm>
          <a:custGeom>
            <a:avLst/>
            <a:gdLst>
              <a:gd name="connsiteX0" fmla="*/ 0 w 1406106"/>
              <a:gd name="connsiteY0" fmla="*/ 1492370 h 1492370"/>
              <a:gd name="connsiteX1" fmla="*/ 1069676 w 1406106"/>
              <a:gd name="connsiteY1" fmla="*/ 836762 h 1492370"/>
              <a:gd name="connsiteX2" fmla="*/ 1406106 w 1406106"/>
              <a:gd name="connsiteY2" fmla="*/ 0 h 1492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6106" h="1492370">
                <a:moveTo>
                  <a:pt x="0" y="1492370"/>
                </a:moveTo>
                <a:cubicBezTo>
                  <a:pt x="417662" y="1288930"/>
                  <a:pt x="835325" y="1085490"/>
                  <a:pt x="1069676" y="836762"/>
                </a:cubicBezTo>
                <a:cubicBezTo>
                  <a:pt x="1304027" y="588034"/>
                  <a:pt x="1355066" y="294017"/>
                  <a:pt x="1406106" y="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C48DA0-79CF-4B66-BC23-31DDB65F80EE}"/>
              </a:ext>
            </a:extLst>
          </p:cNvPr>
          <p:cNvSpPr txBox="1"/>
          <p:nvPr/>
        </p:nvSpPr>
        <p:spPr>
          <a:xfrm>
            <a:off x="7891732" y="5046453"/>
            <a:ext cx="1613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Sum across all weights except biases</a:t>
            </a:r>
          </a:p>
        </p:txBody>
      </p:sp>
    </p:spTree>
    <p:extLst>
      <p:ext uri="{BB962C8B-B14F-4D97-AF65-F5344CB8AC3E}">
        <p14:creationId xmlns:p14="http://schemas.microsoft.com/office/powerpoint/2010/main" val="2781648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C4431-30A3-4FE1-99C6-219008999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EF57A-0A2C-4A0A-8CC3-EEED3A45B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Switching off random neurons of the layer with the given probability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http://cs231n.github.io/assets/nn2/dropout.jpeg">
            <a:extLst>
              <a:ext uri="{FF2B5EF4-FFF2-40B4-BE49-F238E27FC236}">
                <a16:creationId xmlns:a16="http://schemas.microsoft.com/office/drawing/2014/main" id="{D9BBC5A4-152B-433E-91B2-4F5AEAA2E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825" y="2746795"/>
            <a:ext cx="584835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307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EBB7D-48DA-492F-87A1-C2B151F89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Dropout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512EC5-0CE9-4FDD-83FB-77657F3573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66491"/>
                <a:ext cx="10515600" cy="4710472"/>
              </a:xfrm>
            </p:spPr>
            <p:txBody>
              <a:bodyPr/>
              <a:lstStyle/>
              <a:p>
                <a:r>
                  <a:rPr lang="en-US" dirty="0"/>
                  <a:t>We train with dropout and switch it off outside training</a:t>
                </a:r>
              </a:p>
              <a:p>
                <a:r>
                  <a:rPr lang="en-US" dirty="0"/>
                  <a:t>For layers with dropout with probability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 we scale outputs with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We switch off scaling outside training loop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512EC5-0CE9-4FDD-83FB-77657F3573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66491"/>
                <a:ext cx="10515600" cy="4710472"/>
              </a:xfrm>
              <a:blipFill>
                <a:blip r:embed="rId2"/>
                <a:stretch>
                  <a:fillRect l="-1043" t="-22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 descr="Картинки по запросу dropout code">
            <a:extLst>
              <a:ext uri="{FF2B5EF4-FFF2-40B4-BE49-F238E27FC236}">
                <a16:creationId xmlns:a16="http://schemas.microsoft.com/office/drawing/2014/main" id="{C7A19129-5BF6-48E3-9B2F-E8FCEFD5D3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03" r="9999" b="3387"/>
          <a:stretch/>
        </p:blipFill>
        <p:spPr bwMode="auto">
          <a:xfrm>
            <a:off x="2756395" y="3154362"/>
            <a:ext cx="6679210" cy="3617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4994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F6404-CB27-4F9C-AEF3-D0A03EBDE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74C8D-0103-4E0A-998E-168F01E14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 descr="Картинки по запросу batchnorm">
            <a:extLst>
              <a:ext uri="{FF2B5EF4-FFF2-40B4-BE49-F238E27FC236}">
                <a16:creationId xmlns:a16="http://schemas.microsoft.com/office/drawing/2014/main" id="{CBAE18B1-49D6-4C10-ACAE-D86A53E478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10"/>
          <a:stretch/>
        </p:blipFill>
        <p:spPr bwMode="auto">
          <a:xfrm>
            <a:off x="2181809" y="2055886"/>
            <a:ext cx="7828382" cy="3890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036DDB9-F814-4EA5-AAD6-CD397F8873E1}"/>
              </a:ext>
            </a:extLst>
          </p:cNvPr>
          <p:cNvSpPr/>
          <p:nvPr/>
        </p:nvSpPr>
        <p:spPr>
          <a:xfrm>
            <a:off x="4201064" y="1699404"/>
            <a:ext cx="1449238" cy="474453"/>
          </a:xfrm>
          <a:custGeom>
            <a:avLst/>
            <a:gdLst>
              <a:gd name="connsiteX0" fmla="*/ 1449238 w 1449238"/>
              <a:gd name="connsiteY0" fmla="*/ 0 h 474453"/>
              <a:gd name="connsiteX1" fmla="*/ 517585 w 1449238"/>
              <a:gd name="connsiteY1" fmla="*/ 120770 h 474453"/>
              <a:gd name="connsiteX2" fmla="*/ 0 w 1449238"/>
              <a:gd name="connsiteY2" fmla="*/ 474453 h 47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49238" h="474453">
                <a:moveTo>
                  <a:pt x="1449238" y="0"/>
                </a:moveTo>
                <a:cubicBezTo>
                  <a:pt x="1104181" y="20847"/>
                  <a:pt x="759125" y="41695"/>
                  <a:pt x="517585" y="120770"/>
                </a:cubicBezTo>
                <a:cubicBezTo>
                  <a:pt x="276045" y="199845"/>
                  <a:pt x="138022" y="337149"/>
                  <a:pt x="0" y="474453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719B034-DB98-4BB7-AC3D-1D95BF9C2AEF}"/>
              </a:ext>
            </a:extLst>
          </p:cNvPr>
          <p:cNvSpPr/>
          <p:nvPr/>
        </p:nvSpPr>
        <p:spPr>
          <a:xfrm>
            <a:off x="4804913" y="2536166"/>
            <a:ext cx="1492370" cy="257698"/>
          </a:xfrm>
          <a:custGeom>
            <a:avLst/>
            <a:gdLst>
              <a:gd name="connsiteX0" fmla="*/ 1492370 w 1492370"/>
              <a:gd name="connsiteY0" fmla="*/ 0 h 257698"/>
              <a:gd name="connsiteX1" fmla="*/ 577970 w 1492370"/>
              <a:gd name="connsiteY1" fmla="*/ 241540 h 257698"/>
              <a:gd name="connsiteX2" fmla="*/ 0 w 1492370"/>
              <a:gd name="connsiteY2" fmla="*/ 215660 h 257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2370" h="257698">
                <a:moveTo>
                  <a:pt x="1492370" y="0"/>
                </a:moveTo>
                <a:cubicBezTo>
                  <a:pt x="1159534" y="102798"/>
                  <a:pt x="826698" y="205597"/>
                  <a:pt x="577970" y="241540"/>
                </a:cubicBezTo>
                <a:cubicBezTo>
                  <a:pt x="329242" y="277483"/>
                  <a:pt x="164621" y="246571"/>
                  <a:pt x="0" y="21566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0C3D13D-4AD7-444E-8BC0-9E99C379D739}"/>
              </a:ext>
            </a:extLst>
          </p:cNvPr>
          <p:cNvSpPr/>
          <p:nvPr/>
        </p:nvSpPr>
        <p:spPr>
          <a:xfrm>
            <a:off x="3597215" y="5909094"/>
            <a:ext cx="448574" cy="453221"/>
          </a:xfrm>
          <a:custGeom>
            <a:avLst/>
            <a:gdLst>
              <a:gd name="connsiteX0" fmla="*/ 448574 w 448574"/>
              <a:gd name="connsiteY0" fmla="*/ 638355 h 638355"/>
              <a:gd name="connsiteX1" fmla="*/ 86264 w 448574"/>
              <a:gd name="connsiteY1" fmla="*/ 319178 h 638355"/>
              <a:gd name="connsiteX2" fmla="*/ 0 w 448574"/>
              <a:gd name="connsiteY2" fmla="*/ 0 h 638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8574" h="638355">
                <a:moveTo>
                  <a:pt x="448574" y="638355"/>
                </a:moveTo>
                <a:cubicBezTo>
                  <a:pt x="304800" y="531962"/>
                  <a:pt x="161026" y="425570"/>
                  <a:pt x="86264" y="319178"/>
                </a:cubicBezTo>
                <a:cubicBezTo>
                  <a:pt x="11502" y="212785"/>
                  <a:pt x="5751" y="106392"/>
                  <a:pt x="0" y="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928EA0E-3F85-4B0C-A767-9DA5B0A68BBC}"/>
              </a:ext>
            </a:extLst>
          </p:cNvPr>
          <p:cNvSpPr/>
          <p:nvPr/>
        </p:nvSpPr>
        <p:spPr>
          <a:xfrm>
            <a:off x="4468483" y="5848709"/>
            <a:ext cx="103517" cy="513606"/>
          </a:xfrm>
          <a:custGeom>
            <a:avLst/>
            <a:gdLst>
              <a:gd name="connsiteX0" fmla="*/ 0 w 69219"/>
              <a:gd name="connsiteY0" fmla="*/ 698740 h 698740"/>
              <a:gd name="connsiteX1" fmla="*/ 69011 w 69219"/>
              <a:gd name="connsiteY1" fmla="*/ 301925 h 698740"/>
              <a:gd name="connsiteX2" fmla="*/ 17253 w 69219"/>
              <a:gd name="connsiteY2" fmla="*/ 0 h 6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219" h="698740">
                <a:moveTo>
                  <a:pt x="0" y="698740"/>
                </a:moveTo>
                <a:cubicBezTo>
                  <a:pt x="33068" y="558561"/>
                  <a:pt x="66136" y="418382"/>
                  <a:pt x="69011" y="301925"/>
                </a:cubicBezTo>
                <a:cubicBezTo>
                  <a:pt x="71886" y="185468"/>
                  <a:pt x="44569" y="92734"/>
                  <a:pt x="17253" y="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DED4BF9-FA5E-4DA7-B8A7-622E2FBCF8A3}"/>
              </a:ext>
            </a:extLst>
          </p:cNvPr>
          <p:cNvSpPr/>
          <p:nvPr/>
        </p:nvSpPr>
        <p:spPr>
          <a:xfrm>
            <a:off x="1319841" y="5658928"/>
            <a:ext cx="1121433" cy="413994"/>
          </a:xfrm>
          <a:custGeom>
            <a:avLst/>
            <a:gdLst>
              <a:gd name="connsiteX0" fmla="*/ 0 w 1682150"/>
              <a:gd name="connsiteY0" fmla="*/ 655608 h 655608"/>
              <a:gd name="connsiteX1" fmla="*/ 707366 w 1682150"/>
              <a:gd name="connsiteY1" fmla="*/ 258793 h 655608"/>
              <a:gd name="connsiteX2" fmla="*/ 1682150 w 1682150"/>
              <a:gd name="connsiteY2" fmla="*/ 0 h 65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2150" h="655608">
                <a:moveTo>
                  <a:pt x="0" y="655608"/>
                </a:moveTo>
                <a:cubicBezTo>
                  <a:pt x="213504" y="511834"/>
                  <a:pt x="427008" y="368061"/>
                  <a:pt x="707366" y="258793"/>
                </a:cubicBezTo>
                <a:cubicBezTo>
                  <a:pt x="987724" y="149525"/>
                  <a:pt x="1334937" y="74762"/>
                  <a:pt x="1682150" y="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157F2B1-E365-43B0-A2FF-A6815B00788C}"/>
                  </a:ext>
                </a:extLst>
              </p:cNvPr>
              <p:cNvSpPr txBox="1"/>
              <p:nvPr/>
            </p:nvSpPr>
            <p:spPr>
              <a:xfrm>
                <a:off x="5729377" y="1456292"/>
                <a:ext cx="14857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- Batch Size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157F2B1-E365-43B0-A2FF-A6815B0078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9377" y="1456292"/>
                <a:ext cx="1485791" cy="369332"/>
              </a:xfrm>
              <a:prstGeom prst="rect">
                <a:avLst/>
              </a:prstGeom>
              <a:blipFill>
                <a:blip r:embed="rId3"/>
                <a:stretch>
                  <a:fillRect t="-10000" r="-3279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E481AE-DE0D-48E5-97F5-E59FF56DE274}"/>
                  </a:ext>
                </a:extLst>
              </p:cNvPr>
              <p:cNvSpPr txBox="1"/>
              <p:nvPr/>
            </p:nvSpPr>
            <p:spPr>
              <a:xfrm>
                <a:off x="6130414" y="1870534"/>
                <a:ext cx="137634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- One output from the layer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E481AE-DE0D-48E5-97F5-E59FF56DE2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0414" y="1870534"/>
                <a:ext cx="1376341" cy="923330"/>
              </a:xfrm>
              <a:prstGeom prst="rect">
                <a:avLst/>
              </a:prstGeom>
              <a:blipFill>
                <a:blip r:embed="rId4"/>
                <a:stretch>
                  <a:fillRect l="-2222" t="-3974" r="-5333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C5D78D9D-6655-462F-A225-5BA1C16FC877}"/>
              </a:ext>
            </a:extLst>
          </p:cNvPr>
          <p:cNvSpPr txBox="1"/>
          <p:nvPr/>
        </p:nvSpPr>
        <p:spPr>
          <a:xfrm>
            <a:off x="163900" y="6039041"/>
            <a:ext cx="2110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 of Batch Normalization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DE8AC5-74FB-41BF-B06D-6C9F371A3CAE}"/>
              </a:ext>
            </a:extLst>
          </p:cNvPr>
          <p:cNvSpPr txBox="1"/>
          <p:nvPr/>
        </p:nvSpPr>
        <p:spPr>
          <a:xfrm>
            <a:off x="2228951" y="6354606"/>
            <a:ext cx="406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Trained parameters via backpropagation</a:t>
            </a:r>
          </a:p>
        </p:txBody>
      </p:sp>
    </p:spTree>
    <p:extLst>
      <p:ext uri="{BB962C8B-B14F-4D97-AF65-F5344CB8AC3E}">
        <p14:creationId xmlns:p14="http://schemas.microsoft.com/office/powerpoint/2010/main" val="1986380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14D3B-F82F-4663-92DC-3ED729FBC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7C26C-35BD-432E-A9E8-F1A18586A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1054"/>
          </a:xfrm>
        </p:spPr>
        <p:txBody>
          <a:bodyPr>
            <a:normAutofit/>
          </a:bodyPr>
          <a:lstStyle/>
          <a:p>
            <a:r>
              <a:rPr lang="en-US" dirty="0"/>
              <a:t>Enforces (mostly) unit Gaussian outputs from the neuron</a:t>
            </a:r>
          </a:p>
          <a:p>
            <a:r>
              <a:rPr lang="en-US" dirty="0"/>
              <a:t>Extremely powerful technique</a:t>
            </a:r>
          </a:p>
          <a:p>
            <a:r>
              <a:rPr lang="en-US" dirty="0"/>
              <a:t>Decreases training time</a:t>
            </a:r>
          </a:p>
          <a:p>
            <a:r>
              <a:rPr lang="en-US" dirty="0"/>
              <a:t>Allows using bigger learning rates</a:t>
            </a:r>
          </a:p>
          <a:p>
            <a:r>
              <a:rPr lang="en-US" dirty="0"/>
              <a:t>Since batch mean and variance can be noisy it regularizes the network a little bit</a:t>
            </a:r>
          </a:p>
          <a:p>
            <a:r>
              <a:rPr lang="en-US" dirty="0">
                <a:solidFill>
                  <a:srgbClr val="FF0000"/>
                </a:solidFill>
              </a:rPr>
              <a:t>A rule of thumb: Dense -&gt; Batch Normalization -&gt; Activation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1A2427-686E-4F37-989B-8CD74F2DA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318" y="5571016"/>
            <a:ext cx="4048125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11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F6404-CB27-4F9C-AEF3-D0A03EBDE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Normalization Outside Training</a:t>
            </a:r>
          </a:p>
        </p:txBody>
      </p:sp>
      <p:pic>
        <p:nvPicPr>
          <p:cNvPr id="3074" name="Picture 2" descr="Картинки по запросу batchnorm">
            <a:extLst>
              <a:ext uri="{FF2B5EF4-FFF2-40B4-BE49-F238E27FC236}">
                <a16:creationId xmlns:a16="http://schemas.microsoft.com/office/drawing/2014/main" id="{CBAE18B1-49D6-4C10-ACAE-D86A53E478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880" r="39495"/>
          <a:stretch/>
        </p:blipFill>
        <p:spPr bwMode="auto">
          <a:xfrm>
            <a:off x="3928995" y="3007481"/>
            <a:ext cx="4736576" cy="159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1ECA408-E930-4E6B-9F83-2803CAD58AEF}"/>
              </a:ext>
            </a:extLst>
          </p:cNvPr>
          <p:cNvSpPr/>
          <p:nvPr/>
        </p:nvSpPr>
        <p:spPr>
          <a:xfrm>
            <a:off x="6323162" y="1915064"/>
            <a:ext cx="1768415" cy="1147313"/>
          </a:xfrm>
          <a:custGeom>
            <a:avLst/>
            <a:gdLst>
              <a:gd name="connsiteX0" fmla="*/ 1768415 w 1768415"/>
              <a:gd name="connsiteY0" fmla="*/ 0 h 1147313"/>
              <a:gd name="connsiteX1" fmla="*/ 483080 w 1768415"/>
              <a:gd name="connsiteY1" fmla="*/ 483079 h 1147313"/>
              <a:gd name="connsiteX2" fmla="*/ 0 w 1768415"/>
              <a:gd name="connsiteY2" fmla="*/ 1147313 h 1147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8415" h="1147313">
                <a:moveTo>
                  <a:pt x="1768415" y="0"/>
                </a:moveTo>
                <a:cubicBezTo>
                  <a:pt x="1273115" y="145930"/>
                  <a:pt x="777816" y="291860"/>
                  <a:pt x="483080" y="483079"/>
                </a:cubicBezTo>
                <a:cubicBezTo>
                  <a:pt x="188344" y="674298"/>
                  <a:pt x="94172" y="910805"/>
                  <a:pt x="0" y="1147313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9D5C93D-9730-4775-9610-ADCF759C6B77}"/>
              </a:ext>
            </a:extLst>
          </p:cNvPr>
          <p:cNvSpPr/>
          <p:nvPr/>
        </p:nvSpPr>
        <p:spPr>
          <a:xfrm flipH="1" flipV="1">
            <a:off x="6001304" y="2902996"/>
            <a:ext cx="2405847" cy="798991"/>
          </a:xfrm>
          <a:custGeom>
            <a:avLst/>
            <a:gdLst>
              <a:gd name="connsiteX0" fmla="*/ 1768415 w 1768415"/>
              <a:gd name="connsiteY0" fmla="*/ 0 h 1147313"/>
              <a:gd name="connsiteX1" fmla="*/ 483080 w 1768415"/>
              <a:gd name="connsiteY1" fmla="*/ 483079 h 1147313"/>
              <a:gd name="connsiteX2" fmla="*/ 0 w 1768415"/>
              <a:gd name="connsiteY2" fmla="*/ 1147313 h 1147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8415" h="1147313">
                <a:moveTo>
                  <a:pt x="1768415" y="0"/>
                </a:moveTo>
                <a:cubicBezTo>
                  <a:pt x="1273115" y="145930"/>
                  <a:pt x="777816" y="291860"/>
                  <a:pt x="483080" y="483079"/>
                </a:cubicBezTo>
                <a:cubicBezTo>
                  <a:pt x="188344" y="674298"/>
                  <a:pt x="94172" y="910805"/>
                  <a:pt x="0" y="1147313"/>
                </a:cubicBezTo>
              </a:path>
            </a:pathLst>
          </a:custGeom>
          <a:noFill/>
          <a:ln w="38100"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650548-2B21-4B4A-9203-E9159B29F6DA}"/>
              </a:ext>
            </a:extLst>
          </p:cNvPr>
          <p:cNvSpPr txBox="1"/>
          <p:nvPr/>
        </p:nvSpPr>
        <p:spPr>
          <a:xfrm>
            <a:off x="8091577" y="1471922"/>
            <a:ext cx="2691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Not computed from a batch but stored during training as training dataset mean and variance (using exponential moving average)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738D8E8-0207-4CD8-A26D-379D807C9721}"/>
              </a:ext>
            </a:extLst>
          </p:cNvPr>
          <p:cNvSpPr/>
          <p:nvPr/>
        </p:nvSpPr>
        <p:spPr>
          <a:xfrm>
            <a:off x="4971495" y="4483223"/>
            <a:ext cx="377764" cy="1003176"/>
          </a:xfrm>
          <a:custGeom>
            <a:avLst/>
            <a:gdLst>
              <a:gd name="connsiteX0" fmla="*/ 0 w 892669"/>
              <a:gd name="connsiteY0" fmla="*/ 941033 h 941033"/>
              <a:gd name="connsiteX1" fmla="*/ 781235 w 892669"/>
              <a:gd name="connsiteY1" fmla="*/ 461638 h 941033"/>
              <a:gd name="connsiteX2" fmla="*/ 870012 w 892669"/>
              <a:gd name="connsiteY2" fmla="*/ 0 h 941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2669" h="941033">
                <a:moveTo>
                  <a:pt x="0" y="941033"/>
                </a:moveTo>
                <a:cubicBezTo>
                  <a:pt x="318116" y="779755"/>
                  <a:pt x="636233" y="618477"/>
                  <a:pt x="781235" y="461638"/>
                </a:cubicBezTo>
                <a:cubicBezTo>
                  <a:pt x="926237" y="304799"/>
                  <a:pt x="898124" y="152399"/>
                  <a:pt x="870012" y="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E8FE158-215E-4468-8C38-418BE1FB3043}"/>
              </a:ext>
            </a:extLst>
          </p:cNvPr>
          <p:cNvSpPr/>
          <p:nvPr/>
        </p:nvSpPr>
        <p:spPr>
          <a:xfrm>
            <a:off x="5601810" y="4483223"/>
            <a:ext cx="612559" cy="1047565"/>
          </a:xfrm>
          <a:custGeom>
            <a:avLst/>
            <a:gdLst>
              <a:gd name="connsiteX0" fmla="*/ 0 w 1313895"/>
              <a:gd name="connsiteY0" fmla="*/ 1047565 h 1047565"/>
              <a:gd name="connsiteX1" fmla="*/ 1056443 w 1313895"/>
              <a:gd name="connsiteY1" fmla="*/ 550416 h 1047565"/>
              <a:gd name="connsiteX2" fmla="*/ 1313895 w 1313895"/>
              <a:gd name="connsiteY2" fmla="*/ 0 h 1047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13895" h="1047565">
                <a:moveTo>
                  <a:pt x="0" y="1047565"/>
                </a:moveTo>
                <a:cubicBezTo>
                  <a:pt x="418730" y="886287"/>
                  <a:pt x="837460" y="725010"/>
                  <a:pt x="1056443" y="550416"/>
                </a:cubicBezTo>
                <a:cubicBezTo>
                  <a:pt x="1275426" y="375822"/>
                  <a:pt x="1294660" y="187911"/>
                  <a:pt x="1313895" y="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9B2C79-76AB-49CD-A64C-F7A5A3636365}"/>
              </a:ext>
            </a:extLst>
          </p:cNvPr>
          <p:cNvSpPr txBox="1"/>
          <p:nvPr/>
        </p:nvSpPr>
        <p:spPr>
          <a:xfrm>
            <a:off x="3284739" y="5530788"/>
            <a:ext cx="2636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Freezing these trained parameters after training</a:t>
            </a:r>
          </a:p>
        </p:txBody>
      </p:sp>
    </p:spTree>
    <p:extLst>
      <p:ext uri="{BB962C8B-B14F-4D97-AF65-F5344CB8AC3E}">
        <p14:creationId xmlns:p14="http://schemas.microsoft.com/office/powerpoint/2010/main" val="2377821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FD54B-B518-451F-8899-D93F9C64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833D9-7233-45CD-BA8D-186040E98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Artificially add more data (so NN can learn something new instead of overfitting to the same data) </a:t>
            </a:r>
          </a:p>
          <a:p>
            <a:r>
              <a:rPr lang="en-US" dirty="0"/>
              <a:t>For images: rotating, scaling, flipping, cropping, etc.</a:t>
            </a:r>
          </a:p>
          <a:p>
            <a:r>
              <a:rPr lang="en-US" dirty="0"/>
              <a:t>Very specific to your task </a:t>
            </a:r>
          </a:p>
        </p:txBody>
      </p:sp>
      <p:pic>
        <p:nvPicPr>
          <p:cNvPr id="5122" name="Picture 2" descr="Похожее изображение">
            <a:extLst>
              <a:ext uri="{FF2B5EF4-FFF2-40B4-BE49-F238E27FC236}">
                <a16:creationId xmlns:a16="http://schemas.microsoft.com/office/drawing/2014/main" id="{185D624A-852A-4BDC-BD78-5B5D16C5D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537" y="3668711"/>
            <a:ext cx="6564926" cy="3189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888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27FCB-2F04-49F9-8A57-E3BF3E710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Tips for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6203B-5F45-4529-911E-9A6D1F5E8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Dropout is a powerful technique but makes training longer</a:t>
            </a:r>
          </a:p>
          <a:p>
            <a:r>
              <a:rPr lang="en-US" dirty="0"/>
              <a:t>Batch Normalization helps a lot but use it before non-linearity</a:t>
            </a:r>
          </a:p>
          <a:p>
            <a:r>
              <a:rPr lang="en-US" dirty="0"/>
              <a:t>For bigger NNs use L2 Weight regularization</a:t>
            </a:r>
          </a:p>
          <a:p>
            <a:r>
              <a:rPr lang="en-US" dirty="0"/>
              <a:t>If you have a way to augment your data – go for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329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1EC9E0-D6F5-43C7-84A3-6BD38C160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06FAA9-C459-475E-AA26-798A1A0FE7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AF8D4-52CB-4010-8BCA-0F926385D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B1140-B1AB-464A-99C1-1AF8A3A6B0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791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DAE2D-C5E3-45F3-80EB-2C86D24DE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Optimization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24BEB-81AE-4707-919D-CB5DE82D1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To train neural networks we need to adjust parameters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Optimization to the rescue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We already know how to compute gradients, but how to use them?</a:t>
            </a:r>
          </a:p>
          <a:p>
            <a:pPr>
              <a:lnSpc>
                <a:spcPct val="150000"/>
              </a:lnSpc>
            </a:pP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795290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2539B-D1BF-4E56-B24F-D6C95D29A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Vanilla gradient descent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D65215-9730-43D8-B8CE-A456A54B3F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3594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Most basic method</a:t>
                </a:r>
                <a:endParaRPr lang="ru-RU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𝛻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 is manually chosen parameter called </a:t>
                </a:r>
                <a:r>
                  <a:rPr lang="en-US" b="1" dirty="0"/>
                  <a:t>learning rate </a:t>
                </a:r>
                <a:endParaRPr lang="ru-RU" b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D65215-9730-43D8-B8CE-A456A54B3F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359400" cy="4351338"/>
              </a:xfrm>
              <a:blipFill>
                <a:blip r:embed="rId2"/>
                <a:stretch>
                  <a:fillRect l="-2389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EC06117B-5629-4259-97B0-9CFCC3CC06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573405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23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C9EA-0A8E-4767-81D5-79AC1BB82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 types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F4DC7-4AF6-4848-8A0D-4F3E981C1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620"/>
            <a:ext cx="10515600" cy="51791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All data – 1 update: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</a:t>
            </a:r>
            <a:r>
              <a:rPr lang="en-US" b="1" dirty="0"/>
              <a:t>gradient descent</a:t>
            </a:r>
          </a:p>
          <a:p>
            <a:pPr marL="0" indent="0">
              <a:lnSpc>
                <a:spcPct val="100000"/>
              </a:lnSpc>
              <a:buNone/>
            </a:pPr>
            <a:endParaRPr lang="en-US" b="1" dirty="0"/>
          </a:p>
          <a:p>
            <a:pPr>
              <a:lnSpc>
                <a:spcPct val="100000"/>
              </a:lnSpc>
            </a:pPr>
            <a:r>
              <a:rPr lang="en-US" dirty="0"/>
              <a:t>1 sample – 1 update:</a:t>
            </a:r>
            <a:r>
              <a:rPr lang="en-US" b="1" dirty="0"/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stochastic gradient descent</a:t>
            </a:r>
          </a:p>
          <a:p>
            <a:pPr marL="0" indent="0">
              <a:lnSpc>
                <a:spcPct val="100000"/>
              </a:lnSpc>
              <a:buNone/>
            </a:pPr>
            <a:endParaRPr lang="en-US" b="1" dirty="0"/>
          </a:p>
          <a:p>
            <a:pPr>
              <a:lnSpc>
                <a:spcPct val="100000"/>
              </a:lnSpc>
            </a:pPr>
            <a:r>
              <a:rPr lang="en-US" dirty="0"/>
              <a:t>Batch of samples – 1 update: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</a:t>
            </a:r>
            <a:r>
              <a:rPr lang="en-US" b="1" dirty="0"/>
              <a:t>mini-batch gradient descent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DCF6C0-ACAA-4069-9685-225E45184B69}"/>
              </a:ext>
            </a:extLst>
          </p:cNvPr>
          <p:cNvSpPr/>
          <p:nvPr/>
        </p:nvSpPr>
        <p:spPr>
          <a:xfrm>
            <a:off x="7466923" y="1740558"/>
            <a:ext cx="3531766" cy="9665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Train Data</a:t>
            </a:r>
            <a:endParaRPr lang="ru-RU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2DD5C39-3594-47B3-BD9C-B1CA18B03FEE}"/>
              </a:ext>
            </a:extLst>
          </p:cNvPr>
          <p:cNvSpPr/>
          <p:nvPr/>
        </p:nvSpPr>
        <p:spPr>
          <a:xfrm>
            <a:off x="7407356" y="1209426"/>
            <a:ext cx="3485049" cy="321035"/>
          </a:xfrm>
          <a:custGeom>
            <a:avLst/>
            <a:gdLst>
              <a:gd name="connsiteX0" fmla="*/ 0 w 9387280"/>
              <a:gd name="connsiteY0" fmla="*/ 620804 h 620804"/>
              <a:gd name="connsiteX1" fmla="*/ 4228051 w 9387280"/>
              <a:gd name="connsiteY1" fmla="*/ 19 h 620804"/>
              <a:gd name="connsiteX2" fmla="*/ 9387280 w 9387280"/>
              <a:gd name="connsiteY2" fmla="*/ 604026 h 62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7280" h="620804">
                <a:moveTo>
                  <a:pt x="0" y="620804"/>
                </a:moveTo>
                <a:cubicBezTo>
                  <a:pt x="1331752" y="311809"/>
                  <a:pt x="2663504" y="2815"/>
                  <a:pt x="4228051" y="19"/>
                </a:cubicBezTo>
                <a:cubicBezTo>
                  <a:pt x="5792598" y="-2777"/>
                  <a:pt x="7589939" y="300624"/>
                  <a:pt x="9387280" y="604026"/>
                </a:cubicBezTo>
              </a:path>
            </a:pathLst>
          </a:custGeom>
          <a:noFill/>
          <a:ln w="3810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C6D02-069A-4FE5-BCB4-3BFDE860E4DC}"/>
              </a:ext>
            </a:extLst>
          </p:cNvPr>
          <p:cNvSpPr txBox="1"/>
          <p:nvPr/>
        </p:nvSpPr>
        <p:spPr>
          <a:xfrm>
            <a:off x="8554251" y="1299486"/>
            <a:ext cx="1258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update</a:t>
            </a:r>
            <a:endParaRPr lang="ru-RU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C5487E-BD4E-40B3-BB19-ECAB2AB60691}"/>
              </a:ext>
            </a:extLst>
          </p:cNvPr>
          <p:cNvSpPr/>
          <p:nvPr/>
        </p:nvSpPr>
        <p:spPr>
          <a:xfrm>
            <a:off x="7441461" y="4975439"/>
            <a:ext cx="1378018" cy="9665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Batch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90626E5-A7FE-4039-A87E-86F59F64CFA5}"/>
              </a:ext>
            </a:extLst>
          </p:cNvPr>
          <p:cNvGrpSpPr/>
          <p:nvPr/>
        </p:nvGrpSpPr>
        <p:grpSpPr>
          <a:xfrm>
            <a:off x="7443562" y="6046362"/>
            <a:ext cx="1316350" cy="520706"/>
            <a:chOff x="1404801" y="5939406"/>
            <a:chExt cx="1770786" cy="866652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5B73ADC-9EA6-4C84-B92C-F963D18F7F85}"/>
                </a:ext>
              </a:extLst>
            </p:cNvPr>
            <p:cNvSpPr/>
            <p:nvPr/>
          </p:nvSpPr>
          <p:spPr>
            <a:xfrm>
              <a:off x="1518407" y="5939406"/>
              <a:ext cx="1543575" cy="478228"/>
            </a:xfrm>
            <a:custGeom>
              <a:avLst/>
              <a:gdLst>
                <a:gd name="connsiteX0" fmla="*/ 0 w 1543575"/>
                <a:gd name="connsiteY0" fmla="*/ 0 h 478228"/>
                <a:gd name="connsiteX1" fmla="*/ 771787 w 1543575"/>
                <a:gd name="connsiteY1" fmla="*/ 478172 h 478228"/>
                <a:gd name="connsiteX2" fmla="*/ 1543575 w 1543575"/>
                <a:gd name="connsiteY2" fmla="*/ 25166 h 47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3575" h="478228">
                  <a:moveTo>
                    <a:pt x="0" y="0"/>
                  </a:moveTo>
                  <a:cubicBezTo>
                    <a:pt x="257262" y="236989"/>
                    <a:pt x="514525" y="473978"/>
                    <a:pt x="771787" y="478172"/>
                  </a:cubicBezTo>
                  <a:cubicBezTo>
                    <a:pt x="1029049" y="482366"/>
                    <a:pt x="1286312" y="253766"/>
                    <a:pt x="1543575" y="25166"/>
                  </a:cubicBezTo>
                </a:path>
              </a:pathLst>
            </a:custGeom>
            <a:noFill/>
            <a:ln w="28575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FE839AD-0E88-462E-8C6B-A3DD63748F4B}"/>
                </a:ext>
              </a:extLst>
            </p:cNvPr>
            <p:cNvSpPr txBox="1"/>
            <p:nvPr/>
          </p:nvSpPr>
          <p:spPr>
            <a:xfrm>
              <a:off x="1404801" y="6467504"/>
              <a:ext cx="17707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1 Update</a:t>
              </a:r>
              <a:endParaRPr lang="ru-RU" sz="1600" dirty="0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8B5D1CF4-2DA4-4BC6-98F4-00FFE07EB523}"/>
              </a:ext>
            </a:extLst>
          </p:cNvPr>
          <p:cNvSpPr/>
          <p:nvPr/>
        </p:nvSpPr>
        <p:spPr>
          <a:xfrm>
            <a:off x="8819479" y="4975439"/>
            <a:ext cx="1316350" cy="9665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Batch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E6D09DA-C425-48B2-9C3D-18F026F80A46}"/>
              </a:ext>
            </a:extLst>
          </p:cNvPr>
          <p:cNvSpPr/>
          <p:nvPr/>
        </p:nvSpPr>
        <p:spPr>
          <a:xfrm>
            <a:off x="10135829" y="4971272"/>
            <a:ext cx="899066" cy="9665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Batch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AD7E952-BB69-459D-BD79-C3F768A2AA3C}"/>
              </a:ext>
            </a:extLst>
          </p:cNvPr>
          <p:cNvGrpSpPr/>
          <p:nvPr/>
        </p:nvGrpSpPr>
        <p:grpSpPr>
          <a:xfrm>
            <a:off x="8819479" y="6046362"/>
            <a:ext cx="1316350" cy="520706"/>
            <a:chOff x="1404801" y="5939406"/>
            <a:chExt cx="1770786" cy="866652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ABC0525-E6F3-4A36-9D23-9DCFDD2992DD}"/>
                </a:ext>
              </a:extLst>
            </p:cNvPr>
            <p:cNvSpPr/>
            <p:nvPr/>
          </p:nvSpPr>
          <p:spPr>
            <a:xfrm>
              <a:off x="1518407" y="5939406"/>
              <a:ext cx="1543575" cy="478228"/>
            </a:xfrm>
            <a:custGeom>
              <a:avLst/>
              <a:gdLst>
                <a:gd name="connsiteX0" fmla="*/ 0 w 1543575"/>
                <a:gd name="connsiteY0" fmla="*/ 0 h 478228"/>
                <a:gd name="connsiteX1" fmla="*/ 771787 w 1543575"/>
                <a:gd name="connsiteY1" fmla="*/ 478172 h 478228"/>
                <a:gd name="connsiteX2" fmla="*/ 1543575 w 1543575"/>
                <a:gd name="connsiteY2" fmla="*/ 25166 h 47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3575" h="478228">
                  <a:moveTo>
                    <a:pt x="0" y="0"/>
                  </a:moveTo>
                  <a:cubicBezTo>
                    <a:pt x="257262" y="236989"/>
                    <a:pt x="514525" y="473978"/>
                    <a:pt x="771787" y="478172"/>
                  </a:cubicBezTo>
                  <a:cubicBezTo>
                    <a:pt x="1029049" y="482366"/>
                    <a:pt x="1286312" y="253766"/>
                    <a:pt x="1543575" y="25166"/>
                  </a:cubicBezTo>
                </a:path>
              </a:pathLst>
            </a:custGeom>
            <a:noFill/>
            <a:ln w="28575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C35A32C-BA05-4E45-AD8A-BAA6BFDF10BF}"/>
                </a:ext>
              </a:extLst>
            </p:cNvPr>
            <p:cNvSpPr txBox="1"/>
            <p:nvPr/>
          </p:nvSpPr>
          <p:spPr>
            <a:xfrm>
              <a:off x="1404801" y="6467504"/>
              <a:ext cx="17707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1 Update</a:t>
              </a:r>
              <a:endParaRPr lang="ru-RU" sz="16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8FF131B-CE56-4FF9-B7E4-B1C344004A04}"/>
              </a:ext>
            </a:extLst>
          </p:cNvPr>
          <p:cNvGrpSpPr/>
          <p:nvPr/>
        </p:nvGrpSpPr>
        <p:grpSpPr>
          <a:xfrm>
            <a:off x="10073656" y="6046362"/>
            <a:ext cx="961239" cy="520706"/>
            <a:chOff x="1404801" y="5939406"/>
            <a:chExt cx="1770786" cy="866652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88ABD46-55B8-4FFA-8AF9-0A06E51DB082}"/>
                </a:ext>
              </a:extLst>
            </p:cNvPr>
            <p:cNvSpPr/>
            <p:nvPr/>
          </p:nvSpPr>
          <p:spPr>
            <a:xfrm>
              <a:off x="1518407" y="5939406"/>
              <a:ext cx="1543575" cy="478228"/>
            </a:xfrm>
            <a:custGeom>
              <a:avLst/>
              <a:gdLst>
                <a:gd name="connsiteX0" fmla="*/ 0 w 1543575"/>
                <a:gd name="connsiteY0" fmla="*/ 0 h 478228"/>
                <a:gd name="connsiteX1" fmla="*/ 771787 w 1543575"/>
                <a:gd name="connsiteY1" fmla="*/ 478172 h 478228"/>
                <a:gd name="connsiteX2" fmla="*/ 1543575 w 1543575"/>
                <a:gd name="connsiteY2" fmla="*/ 25166 h 47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3575" h="478228">
                  <a:moveTo>
                    <a:pt x="0" y="0"/>
                  </a:moveTo>
                  <a:cubicBezTo>
                    <a:pt x="257262" y="236989"/>
                    <a:pt x="514525" y="473978"/>
                    <a:pt x="771787" y="478172"/>
                  </a:cubicBezTo>
                  <a:cubicBezTo>
                    <a:pt x="1029049" y="482366"/>
                    <a:pt x="1286312" y="253766"/>
                    <a:pt x="1543575" y="25166"/>
                  </a:cubicBezTo>
                </a:path>
              </a:pathLst>
            </a:custGeom>
            <a:noFill/>
            <a:ln w="28575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CA5D8BE-7E42-43DB-B0A7-55D4550F767C}"/>
                </a:ext>
              </a:extLst>
            </p:cNvPr>
            <p:cNvSpPr txBox="1"/>
            <p:nvPr/>
          </p:nvSpPr>
          <p:spPr>
            <a:xfrm>
              <a:off x="1404801" y="6467504"/>
              <a:ext cx="17707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1 Update</a:t>
              </a:r>
              <a:endParaRPr lang="ru-RU" sz="1600" dirty="0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069CE77C-DAD8-47E5-94E6-53867B5F4DE9}"/>
              </a:ext>
            </a:extLst>
          </p:cNvPr>
          <p:cNvGrpSpPr/>
          <p:nvPr/>
        </p:nvGrpSpPr>
        <p:grpSpPr>
          <a:xfrm>
            <a:off x="5963858" y="2961093"/>
            <a:ext cx="5009369" cy="1485256"/>
            <a:chOff x="5989320" y="2606040"/>
            <a:chExt cx="5009369" cy="1485256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F4AAADC8-1E0A-42DA-BAE9-F939E578BC8B}"/>
                </a:ext>
              </a:extLst>
            </p:cNvPr>
            <p:cNvGrpSpPr/>
            <p:nvPr/>
          </p:nvGrpSpPr>
          <p:grpSpPr>
            <a:xfrm>
              <a:off x="7466923" y="3076576"/>
              <a:ext cx="3531766" cy="1014720"/>
              <a:chOff x="7491807" y="3124774"/>
              <a:chExt cx="3484130" cy="966522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FD71A09C-DB8F-4A53-8F54-6A3E13A006F9}"/>
                  </a:ext>
                </a:extLst>
              </p:cNvPr>
              <p:cNvSpPr/>
              <p:nvPr/>
            </p:nvSpPr>
            <p:spPr>
              <a:xfrm>
                <a:off x="749180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6F0A8C0A-4945-4937-89C2-14D34B08234B}"/>
                  </a:ext>
                </a:extLst>
              </p:cNvPr>
              <p:cNvSpPr/>
              <p:nvPr/>
            </p:nvSpPr>
            <p:spPr>
              <a:xfrm>
                <a:off x="775981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B18559BA-3AB8-474B-B842-263BC6D040E3}"/>
                  </a:ext>
                </a:extLst>
              </p:cNvPr>
              <p:cNvSpPr/>
              <p:nvPr/>
            </p:nvSpPr>
            <p:spPr>
              <a:xfrm>
                <a:off x="802782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C992EA9F-0241-412F-9E4B-631EC30E2796}"/>
                  </a:ext>
                </a:extLst>
              </p:cNvPr>
              <p:cNvSpPr/>
              <p:nvPr/>
            </p:nvSpPr>
            <p:spPr>
              <a:xfrm>
                <a:off x="829583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00FF300-3578-4E20-9746-91BF7693FEE3}"/>
                  </a:ext>
                </a:extLst>
              </p:cNvPr>
              <p:cNvSpPr/>
              <p:nvPr/>
            </p:nvSpPr>
            <p:spPr>
              <a:xfrm>
                <a:off x="856384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D5ACE2BD-9C2C-49F1-B772-7613FA16F1D1}"/>
                  </a:ext>
                </a:extLst>
              </p:cNvPr>
              <p:cNvSpPr/>
              <p:nvPr/>
            </p:nvSpPr>
            <p:spPr>
              <a:xfrm>
                <a:off x="883185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1F2318D6-4775-4936-8DCE-EE2498E911EB}"/>
                  </a:ext>
                </a:extLst>
              </p:cNvPr>
              <p:cNvSpPr/>
              <p:nvPr/>
            </p:nvSpPr>
            <p:spPr>
              <a:xfrm>
                <a:off x="909986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E99CB3E6-6513-4065-8F4D-316C6B6438FE}"/>
                  </a:ext>
                </a:extLst>
              </p:cNvPr>
              <p:cNvSpPr/>
              <p:nvPr/>
            </p:nvSpPr>
            <p:spPr>
              <a:xfrm>
                <a:off x="936787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B9C214E5-7761-4016-B3BD-2163240FD537}"/>
                  </a:ext>
                </a:extLst>
              </p:cNvPr>
              <p:cNvSpPr/>
              <p:nvPr/>
            </p:nvSpPr>
            <p:spPr>
              <a:xfrm>
                <a:off x="963588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E5CC70E9-1FD6-4B8A-A373-C1BEE5A22DF3}"/>
                  </a:ext>
                </a:extLst>
              </p:cNvPr>
              <p:cNvSpPr/>
              <p:nvPr/>
            </p:nvSpPr>
            <p:spPr>
              <a:xfrm>
                <a:off x="990389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A4A0F884-D8A0-4EBD-B10D-341322FAF21E}"/>
                  </a:ext>
                </a:extLst>
              </p:cNvPr>
              <p:cNvSpPr/>
              <p:nvPr/>
            </p:nvSpPr>
            <p:spPr>
              <a:xfrm>
                <a:off x="1017190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4A0EFE32-D486-4B1F-9891-0D436A920747}"/>
                  </a:ext>
                </a:extLst>
              </p:cNvPr>
              <p:cNvSpPr/>
              <p:nvPr/>
            </p:nvSpPr>
            <p:spPr>
              <a:xfrm>
                <a:off x="1043991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7021D9BF-2EBF-4F0A-BA37-A00B9466477A}"/>
                  </a:ext>
                </a:extLst>
              </p:cNvPr>
              <p:cNvSpPr/>
              <p:nvPr/>
            </p:nvSpPr>
            <p:spPr>
              <a:xfrm>
                <a:off x="10707927" y="3124774"/>
                <a:ext cx="268010" cy="96652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x</a:t>
                </a:r>
                <a:endParaRPr lang="ru-RU" sz="28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2083598-8421-495E-8E0D-BED7F71DD25B}"/>
                </a:ext>
              </a:extLst>
            </p:cNvPr>
            <p:cNvSpPr/>
            <p:nvPr/>
          </p:nvSpPr>
          <p:spPr>
            <a:xfrm>
              <a:off x="7466923" y="2845334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FD33AB79-4D5E-4574-AA1F-47174021923C}"/>
                </a:ext>
              </a:extLst>
            </p:cNvPr>
            <p:cNvSpPr/>
            <p:nvPr/>
          </p:nvSpPr>
          <p:spPr>
            <a:xfrm>
              <a:off x="7738597" y="2845334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944F0FF-BDF9-4383-83BB-CDA8692323CD}"/>
                </a:ext>
              </a:extLst>
            </p:cNvPr>
            <p:cNvSpPr/>
            <p:nvPr/>
          </p:nvSpPr>
          <p:spPr>
            <a:xfrm>
              <a:off x="8010272" y="2850006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64605A6-4397-4369-864D-65139508FB34}"/>
                </a:ext>
              </a:extLst>
            </p:cNvPr>
            <p:cNvSpPr/>
            <p:nvPr/>
          </p:nvSpPr>
          <p:spPr>
            <a:xfrm>
              <a:off x="8281946" y="2850006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EE8E859-7041-4CEC-B0EB-BBB4C2DC5711}"/>
                </a:ext>
              </a:extLst>
            </p:cNvPr>
            <p:cNvSpPr/>
            <p:nvPr/>
          </p:nvSpPr>
          <p:spPr>
            <a:xfrm>
              <a:off x="8553620" y="2845334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D6181B6-20DE-47E8-AF64-3D0BF3E89B32}"/>
                </a:ext>
              </a:extLst>
            </p:cNvPr>
            <p:cNvSpPr/>
            <p:nvPr/>
          </p:nvSpPr>
          <p:spPr>
            <a:xfrm>
              <a:off x="8825294" y="2845334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3CC5A0C-C598-4256-A4E8-184C9A939BEB}"/>
                </a:ext>
              </a:extLst>
            </p:cNvPr>
            <p:cNvSpPr/>
            <p:nvPr/>
          </p:nvSpPr>
          <p:spPr>
            <a:xfrm>
              <a:off x="9096969" y="2850006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9C858F5-7EFA-4370-8D68-142435AC134B}"/>
                </a:ext>
              </a:extLst>
            </p:cNvPr>
            <p:cNvSpPr/>
            <p:nvPr/>
          </p:nvSpPr>
          <p:spPr>
            <a:xfrm>
              <a:off x="9368643" y="2850006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AEABC90-C79D-4D8D-9CAC-84BC388253E8}"/>
                </a:ext>
              </a:extLst>
            </p:cNvPr>
            <p:cNvSpPr/>
            <p:nvPr/>
          </p:nvSpPr>
          <p:spPr>
            <a:xfrm>
              <a:off x="9640317" y="2845334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7327025-BE29-4B3E-8C8E-AF75F8084C64}"/>
                </a:ext>
              </a:extLst>
            </p:cNvPr>
            <p:cNvSpPr/>
            <p:nvPr/>
          </p:nvSpPr>
          <p:spPr>
            <a:xfrm>
              <a:off x="9911991" y="2845334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2730D63-D214-4F28-AB92-DCBD475EE46B}"/>
                </a:ext>
              </a:extLst>
            </p:cNvPr>
            <p:cNvSpPr/>
            <p:nvPr/>
          </p:nvSpPr>
          <p:spPr>
            <a:xfrm>
              <a:off x="10183666" y="2850006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D460142-0903-4709-84A2-40CA0304C071}"/>
                </a:ext>
              </a:extLst>
            </p:cNvPr>
            <p:cNvSpPr/>
            <p:nvPr/>
          </p:nvSpPr>
          <p:spPr>
            <a:xfrm>
              <a:off x="10455340" y="2850006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3FDBAF9-94FD-46CE-8584-6BAC1DEFE07C}"/>
                </a:ext>
              </a:extLst>
            </p:cNvPr>
            <p:cNvSpPr/>
            <p:nvPr/>
          </p:nvSpPr>
          <p:spPr>
            <a:xfrm>
              <a:off x="10750933" y="2845334"/>
              <a:ext cx="223838" cy="152458"/>
            </a:xfrm>
            <a:custGeom>
              <a:avLst/>
              <a:gdLst>
                <a:gd name="connsiteX0" fmla="*/ 0 w 223838"/>
                <a:gd name="connsiteY0" fmla="*/ 152458 h 152458"/>
                <a:gd name="connsiteX1" fmla="*/ 109538 w 223838"/>
                <a:gd name="connsiteY1" fmla="*/ 58 h 152458"/>
                <a:gd name="connsiteX2" fmla="*/ 223838 w 223838"/>
                <a:gd name="connsiteY2" fmla="*/ 138171 h 15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8" h="152458">
                  <a:moveTo>
                    <a:pt x="0" y="152458"/>
                  </a:moveTo>
                  <a:cubicBezTo>
                    <a:pt x="36116" y="77448"/>
                    <a:pt x="72232" y="2439"/>
                    <a:pt x="109538" y="58"/>
                  </a:cubicBezTo>
                  <a:cubicBezTo>
                    <a:pt x="146844" y="-2323"/>
                    <a:pt x="185341" y="67924"/>
                    <a:pt x="223838" y="138171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D26F43C-6AC8-4EC0-87A5-26F03EAD5D26}"/>
                </a:ext>
              </a:extLst>
            </p:cNvPr>
            <p:cNvCxnSpPr>
              <a:cxnSpLocks/>
            </p:cNvCxnSpPr>
            <p:nvPr/>
          </p:nvCxnSpPr>
          <p:spPr>
            <a:xfrm>
              <a:off x="7063975" y="2845334"/>
              <a:ext cx="343381" cy="76229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1089A84-1D82-4567-AA5E-6E2EC9696A42}"/>
                </a:ext>
              </a:extLst>
            </p:cNvPr>
            <p:cNvSpPr txBox="1"/>
            <p:nvPr/>
          </p:nvSpPr>
          <p:spPr>
            <a:xfrm>
              <a:off x="5989320" y="2606040"/>
              <a:ext cx="11224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 update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6343260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52C3E-93B9-4E63-B53C-006066663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at this point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846EC-87C9-40FC-8929-A0C492DA8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How to choose learning rate?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Maybe change it during time? But how?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How to avoid suboptimal local minima and saddle points?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How to make it faster?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3276818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6F50-8483-4410-BE20-1D437088A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Momentum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FBFED-B169-41EF-96A3-630DD77B1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100"/>
            <a:ext cx="10515600" cy="908050"/>
          </a:xfrm>
        </p:spPr>
        <p:txBody>
          <a:bodyPr/>
          <a:lstStyle/>
          <a:p>
            <a:r>
              <a:rPr lang="en-US" dirty="0"/>
              <a:t>Helps to dump oscillations when surface curves much more steeply in one dimension than in another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6AAA8A-9D35-41E8-BA90-F39A4EED33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975" y="2288800"/>
            <a:ext cx="3905250" cy="1657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8813A1-6C78-4159-9BDE-2D57DFFFD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" y="2288800"/>
            <a:ext cx="3905250" cy="1657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8251D8-FDC7-4DF8-9492-552D32986511}"/>
              </a:ext>
            </a:extLst>
          </p:cNvPr>
          <p:cNvSpPr txBox="1"/>
          <p:nvPr/>
        </p:nvSpPr>
        <p:spPr>
          <a:xfrm>
            <a:off x="1895475" y="3896421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Without momentum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8C857D-6590-41EF-AD33-743B529ED3B7}"/>
              </a:ext>
            </a:extLst>
          </p:cNvPr>
          <p:cNvSpPr txBox="1"/>
          <p:nvPr/>
        </p:nvSpPr>
        <p:spPr>
          <a:xfrm>
            <a:off x="7505700" y="3896421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With momentum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948F8BC-F6B9-4AFF-A6BC-C8C889609A7E}"/>
                  </a:ext>
                </a:extLst>
              </p:cNvPr>
              <p:cNvSpPr txBox="1"/>
              <p:nvPr/>
            </p:nvSpPr>
            <p:spPr>
              <a:xfrm>
                <a:off x="838200" y="4373980"/>
                <a:ext cx="10515600" cy="2431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800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𝛾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𝛼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0" smtClean="0">
                            <a:latin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/>
                  <a:t> 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ru-RU" sz="2000" dirty="0"/>
                  <a:t> </a:t>
                </a:r>
                <a:r>
                  <a:rPr lang="en-US" sz="2000" dirty="0"/>
                  <a:t>is usually chosen to be around 0.9</a:t>
                </a:r>
              </a:p>
              <a:p>
                <a:endParaRPr lang="en-US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Ball analogy: ball accumulates momentum as it rolls downhill, becoming faster and faster on the way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948F8BC-F6B9-4AFF-A6BC-C8C889609A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373980"/>
                <a:ext cx="10515600" cy="2431435"/>
              </a:xfrm>
              <a:prstGeom prst="rect">
                <a:avLst/>
              </a:prstGeom>
              <a:blipFill>
                <a:blip r:embed="rId4"/>
                <a:stretch>
                  <a:fillRect l="-1043" b="-65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8565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07352-B1B7-418C-92D9-3996BE8E1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AdaGrad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85E902-7C12-456A-A62C-F0025B057D8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24000"/>
                <a:ext cx="10515600" cy="4652963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Performs larger updates for infrequent parameters and smaller updates for frequent one</a:t>
                </a:r>
              </a:p>
              <a:p>
                <a:r>
                  <a:rPr lang="en-US" dirty="0"/>
                  <a:t>Eliminates the need to tune the learning rate</a:t>
                </a:r>
              </a:p>
              <a:p>
                <a:r>
                  <a:rPr lang="en-US" dirty="0"/>
                  <a:t>Each parameter has its own learning rate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Monotonically decreasing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Need to store all previous gradients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Still have to choose initial learning rate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85E902-7C12-456A-A62C-F0025B057D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24000"/>
                <a:ext cx="10515600" cy="4652963"/>
              </a:xfrm>
              <a:blipFill>
                <a:blip r:embed="rId2"/>
                <a:stretch>
                  <a:fillRect l="-928" t="-2621" r="-9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28613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AFB7B-C314-418C-B9FF-B02744A7C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RMSProp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C3BAA2-2804-4451-A49C-5C9590D331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Solves problem with monotonically decreasing </a:t>
                </a:r>
                <a:r>
                  <a:rPr lang="en-US" dirty="0" err="1"/>
                  <a:t>AdaGrad</a:t>
                </a:r>
                <a:r>
                  <a:rPr lang="en-US" dirty="0"/>
                  <a:t> using exponential smoothing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+0.1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</m:den>
                      </m:f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r>
                  <a:rPr lang="en-US" dirty="0">
                    <a:solidFill>
                      <a:schemeClr val="accent6"/>
                    </a:solidFill>
                  </a:rPr>
                  <a:t>Good in practice and is used much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Still have to choose initial learning rate </a:t>
                </a:r>
                <a:r>
                  <a:rPr lang="en-US" dirty="0"/>
                  <a:t>(solved by </a:t>
                </a:r>
                <a:r>
                  <a:rPr lang="en-US" dirty="0" err="1"/>
                  <a:t>AdaDelta</a:t>
                </a:r>
                <a:r>
                  <a:rPr lang="en-US" dirty="0"/>
                  <a:t>)</a:t>
                </a:r>
                <a:endParaRPr lang="en-US" dirty="0">
                  <a:solidFill>
                    <a:srgbClr val="FF0000"/>
                  </a:solidFill>
                </a:endParaRPr>
              </a:p>
              <a:p>
                <a:endParaRPr lang="ru-RU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C3BAA2-2804-4451-A49C-5C9590D331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33306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B8060-0F46-463F-BAA2-40D76404C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B8A6F-79EA-4F71-AA5B-A47571AF6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are plenty more similar optimization methods:</a:t>
            </a:r>
          </a:p>
          <a:p>
            <a:pPr fontAlgn="base"/>
            <a:r>
              <a:rPr lang="en-US" dirty="0" err="1"/>
              <a:t>Nesterov</a:t>
            </a:r>
            <a:r>
              <a:rPr lang="en-US" dirty="0"/>
              <a:t> accelerated gradient [advanced Momentum]</a:t>
            </a:r>
          </a:p>
          <a:p>
            <a:pPr fontAlgn="base"/>
            <a:r>
              <a:rPr lang="en-US" dirty="0" err="1"/>
              <a:t>AdaDelta</a:t>
            </a:r>
            <a:r>
              <a:rPr lang="en-US" dirty="0"/>
              <a:t> [advanced </a:t>
            </a:r>
            <a:r>
              <a:rPr lang="en-US" dirty="0" err="1"/>
              <a:t>RMSProp</a:t>
            </a:r>
            <a:r>
              <a:rPr lang="en-US" dirty="0"/>
              <a:t>]</a:t>
            </a:r>
          </a:p>
          <a:p>
            <a:r>
              <a:rPr lang="en-US" dirty="0">
                <a:solidFill>
                  <a:schemeClr val="accent6"/>
                </a:solidFill>
              </a:rPr>
              <a:t>Adam – use this or </a:t>
            </a:r>
            <a:r>
              <a:rPr lang="en-US" dirty="0" err="1">
                <a:solidFill>
                  <a:schemeClr val="accent6"/>
                </a:solidFill>
              </a:rPr>
              <a:t>RMSprop</a:t>
            </a:r>
            <a:r>
              <a:rPr lang="en-US" dirty="0">
                <a:solidFill>
                  <a:schemeClr val="accent6"/>
                </a:solidFill>
              </a:rPr>
              <a:t> if you don’t know what to choose</a:t>
            </a:r>
          </a:p>
          <a:p>
            <a:r>
              <a:rPr lang="en-US" dirty="0" err="1"/>
              <a:t>AdaMax</a:t>
            </a:r>
            <a:endParaRPr lang="en-US" dirty="0"/>
          </a:p>
          <a:p>
            <a:r>
              <a:rPr lang="en-US" dirty="0" err="1"/>
              <a:t>Nadam</a:t>
            </a:r>
            <a:endParaRPr lang="en-US" dirty="0"/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To get more details read </a:t>
            </a:r>
            <a:r>
              <a:rPr lang="en-US" dirty="0">
                <a:hlinkClick r:id="rId2"/>
              </a:rPr>
              <a:t>this awesome article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43379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B310A-E5F2-49F9-BED9-58C7B3C2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A8BE29-C3D9-4756-B7A0-0D14DD52E4D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06550"/>
                <a:ext cx="10515600" cy="4994276"/>
              </a:xfrm>
            </p:spPr>
            <p:txBody>
              <a:bodyPr/>
              <a:lstStyle/>
              <a:p>
                <a:r>
                  <a:rPr lang="en-US" dirty="0"/>
                  <a:t>To make optimization faster and more robust the good idea is to normalize your data so it is zero-centered and has same scale.</a:t>
                </a:r>
              </a:p>
              <a:p>
                <a:r>
                  <a:rPr lang="en-US" dirty="0"/>
                  <a:t>There are two ways to do it: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Normalization, so all features have zero mean and unit variance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acc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𝑉𝑎𝑟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514350" indent="-514350">
                  <a:buAutoNum type="arabicPeriod" startAt="2"/>
                </a:pPr>
                <a:r>
                  <a:rPr lang="en-US" dirty="0"/>
                  <a:t>Normalization, so all features lie in range [-1,1]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fun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A8BE29-C3D9-4756-B7A0-0D14DD52E4D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06550"/>
                <a:ext cx="10515600" cy="4994276"/>
              </a:xfrm>
              <a:blipFill>
                <a:blip r:embed="rId2"/>
                <a:stretch>
                  <a:fillRect l="-1217" t="-20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447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1476D-8CAE-45D7-9605-8065E479A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– Types of Problems and Losses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5A77A-F8A6-478A-BC35-0D1FC3148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Most frequent problems:</a:t>
            </a:r>
          </a:p>
          <a:p>
            <a:r>
              <a:rPr lang="en-US" dirty="0"/>
              <a:t>Classification (predicting label(s) across the predefined set)</a:t>
            </a:r>
          </a:p>
          <a:p>
            <a:pPr marL="457200" lvl="1" indent="0">
              <a:buNone/>
            </a:pPr>
            <a:r>
              <a:rPr lang="en-US" dirty="0"/>
              <a:t>Losses:</a:t>
            </a:r>
          </a:p>
          <a:p>
            <a:pPr lvl="1"/>
            <a:r>
              <a:rPr lang="en-US" dirty="0"/>
              <a:t>Binary Cross Entropy (2 classes) or Categorical Cross Entropy (&gt;2 classes)</a:t>
            </a:r>
          </a:p>
          <a:p>
            <a:pPr lvl="1"/>
            <a:r>
              <a:rPr lang="en-US" dirty="0"/>
              <a:t>(rarely) Hinge Loss</a:t>
            </a:r>
          </a:p>
          <a:p>
            <a:pPr lvl="1"/>
            <a:endParaRPr lang="en-US" dirty="0"/>
          </a:p>
          <a:p>
            <a:r>
              <a:rPr lang="en-US" dirty="0"/>
              <a:t>Regression (predicting real value without predefined set of outcomes)</a:t>
            </a:r>
          </a:p>
          <a:p>
            <a:pPr marL="457200" lvl="1" indent="0">
              <a:buNone/>
            </a:pPr>
            <a:r>
              <a:rPr lang="en-US" dirty="0"/>
              <a:t>Losses:</a:t>
            </a:r>
          </a:p>
          <a:p>
            <a:pPr lvl="1"/>
            <a:r>
              <a:rPr lang="en-US" dirty="0"/>
              <a:t>Mean Squared Error (L2 Loss)</a:t>
            </a:r>
          </a:p>
          <a:p>
            <a:pPr lvl="1"/>
            <a:r>
              <a:rPr lang="en-US" dirty="0"/>
              <a:t>Mean Absolute Error (L1 Loss)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163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279AE8-E27E-4D46-A09C-F2C1794C0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Convolutional NNs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47925C-05BA-48B1-9AF9-D1092E6BCF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545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643FD-2204-48AA-B12C-3AAA1AC1B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947B0-109F-4411-A17E-45DA48199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say we have many spatially independent patterns that we want to spot</a:t>
            </a:r>
          </a:p>
          <a:p>
            <a:r>
              <a:rPr lang="en-US" dirty="0"/>
              <a:t>How do we learn them using Dense Layers? </a:t>
            </a:r>
          </a:p>
          <a:p>
            <a:r>
              <a:rPr lang="en-US" dirty="0"/>
              <a:t>It’s hard and too data consuming</a:t>
            </a:r>
          </a:p>
        </p:txBody>
      </p:sp>
      <p:pic>
        <p:nvPicPr>
          <p:cNvPr id="7170" name="Picture 2" descr="Картинки по запросу cat convolutional nn spatially">
            <a:extLst>
              <a:ext uri="{FF2B5EF4-FFF2-40B4-BE49-F238E27FC236}">
                <a16:creationId xmlns:a16="http://schemas.microsoft.com/office/drawing/2014/main" id="{9F91F7DD-5B3B-48DB-8D6A-8BEE485A81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7" t="23898" r="35755" b="3523"/>
          <a:stretch/>
        </p:blipFill>
        <p:spPr bwMode="auto">
          <a:xfrm>
            <a:off x="7968850" y="3171248"/>
            <a:ext cx="3384950" cy="32176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858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9E29D-2CB1-4595-ACB0-D86E53755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FFF5A-4CAD-4B68-A35F-D801152D3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2809"/>
          </a:xfrm>
        </p:spPr>
        <p:txBody>
          <a:bodyPr>
            <a:normAutofit/>
          </a:bodyPr>
          <a:lstStyle/>
          <a:p>
            <a:r>
              <a:rPr lang="en-US" dirty="0"/>
              <a:t>Instead of that, we can learn small </a:t>
            </a:r>
            <a:r>
              <a:rPr lang="en-US" i="1" dirty="0"/>
              <a:t>filters </a:t>
            </a:r>
            <a:r>
              <a:rPr lang="en-US" dirty="0"/>
              <a:t>that are applied across the whole image</a:t>
            </a:r>
          </a:p>
          <a:p>
            <a:r>
              <a:rPr lang="en-US" dirty="0"/>
              <a:t>These filters called </a:t>
            </a:r>
            <a:r>
              <a:rPr lang="en-US" i="1" dirty="0"/>
              <a:t>kernels </a:t>
            </a:r>
            <a:r>
              <a:rPr lang="en-US" dirty="0"/>
              <a:t>and we use </a:t>
            </a:r>
            <a:r>
              <a:rPr lang="en-US" i="1" dirty="0"/>
              <a:t>convolutions </a:t>
            </a:r>
            <a:r>
              <a:rPr lang="en-US" dirty="0"/>
              <a:t>to apply them to input images</a:t>
            </a:r>
          </a:p>
          <a:p>
            <a:r>
              <a:rPr lang="en-US" dirty="0"/>
              <a:t>Consider that we have a kernel that </a:t>
            </a:r>
            <a:r>
              <a:rPr lang="en-US" i="1" dirty="0"/>
              <a:t>fires</a:t>
            </a:r>
            <a:r>
              <a:rPr lang="en-US" dirty="0"/>
              <a:t> when it sees a cat face pattern on the image</a:t>
            </a:r>
          </a:p>
          <a:p>
            <a:r>
              <a:rPr lang="en-US" dirty="0"/>
              <a:t>Then applying convolution to our image with this kernel we obtain a feature map with activations corresponding to cats on the image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1675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2E526-F2D9-4FF6-9860-F1595D1AA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</a:t>
            </a:r>
          </a:p>
        </p:txBody>
      </p:sp>
      <p:pic>
        <p:nvPicPr>
          <p:cNvPr id="10242" name="Picture 2" descr="Картинки по запросу cat sketch face simple">
            <a:extLst>
              <a:ext uri="{FF2B5EF4-FFF2-40B4-BE49-F238E27FC236}">
                <a16:creationId xmlns:a16="http://schemas.microsoft.com/office/drawing/2014/main" id="{3A0E3CC8-C94F-4A7F-9F2F-412D0A683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462" y="2920942"/>
            <a:ext cx="822654" cy="1461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E85EC8-FEE1-41EF-BE0E-A607A0908A78}"/>
              </a:ext>
            </a:extLst>
          </p:cNvPr>
          <p:cNvSpPr/>
          <p:nvPr/>
        </p:nvSpPr>
        <p:spPr>
          <a:xfrm>
            <a:off x="1785668" y="2717321"/>
            <a:ext cx="3347049" cy="29674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Картинки по запросу cat sketch face simple">
            <a:extLst>
              <a:ext uri="{FF2B5EF4-FFF2-40B4-BE49-F238E27FC236}">
                <a16:creationId xmlns:a16="http://schemas.microsoft.com/office/drawing/2014/main" id="{D31B225B-0026-4547-B443-7B9347BBE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3257" y="4358099"/>
            <a:ext cx="822654" cy="1461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4524891F-FDF1-4114-A9AF-90777FD10266}"/>
              </a:ext>
            </a:extLst>
          </p:cNvPr>
          <p:cNvSpPr/>
          <p:nvPr/>
        </p:nvSpPr>
        <p:spPr>
          <a:xfrm>
            <a:off x="5391511" y="3786997"/>
            <a:ext cx="1889184" cy="698739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CEC4C14-928D-464B-8181-5DEB77C051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875098"/>
              </p:ext>
            </p:extLst>
          </p:nvPr>
        </p:nvGraphicFramePr>
        <p:xfrm>
          <a:off x="7642459" y="2717321"/>
          <a:ext cx="27432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5097253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507896205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095305403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876525775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31965996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3059673571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8436929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85327511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80011275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7610937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90505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573054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47483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980681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760014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496243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471269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580177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473128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228545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CB3CE8A-429E-405C-9EDA-33C64ACFCBA7}"/>
              </a:ext>
            </a:extLst>
          </p:cNvPr>
          <p:cNvSpPr txBox="1"/>
          <p:nvPr/>
        </p:nvSpPr>
        <p:spPr>
          <a:xfrm>
            <a:off x="5401794" y="2863667"/>
            <a:ext cx="1868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Applying Kernel that responds to cat face pattern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7A7929-C778-4027-B8C1-2301E93DA5B8}"/>
              </a:ext>
            </a:extLst>
          </p:cNvPr>
          <p:cNvSpPr/>
          <p:nvPr/>
        </p:nvSpPr>
        <p:spPr>
          <a:xfrm>
            <a:off x="6824312" y="4013735"/>
            <a:ext cx="952901" cy="1270534"/>
          </a:xfrm>
          <a:custGeom>
            <a:avLst/>
            <a:gdLst>
              <a:gd name="connsiteX0" fmla="*/ 0 w 952901"/>
              <a:gd name="connsiteY0" fmla="*/ 1270534 h 1270534"/>
              <a:gd name="connsiteX1" fmla="*/ 423511 w 952901"/>
              <a:gd name="connsiteY1" fmla="*/ 490888 h 1270534"/>
              <a:gd name="connsiteX2" fmla="*/ 952901 w 952901"/>
              <a:gd name="connsiteY2" fmla="*/ 0 h 1270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2901" h="1270534">
                <a:moveTo>
                  <a:pt x="0" y="1270534"/>
                </a:moveTo>
                <a:cubicBezTo>
                  <a:pt x="132347" y="986589"/>
                  <a:pt x="264694" y="702644"/>
                  <a:pt x="423511" y="490888"/>
                </a:cubicBezTo>
                <a:cubicBezTo>
                  <a:pt x="582328" y="279132"/>
                  <a:pt x="767614" y="139566"/>
                  <a:pt x="952901" y="0"/>
                </a:cubicBezTo>
              </a:path>
            </a:pathLst>
          </a:custGeom>
          <a:noFill/>
          <a:ln w="5715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00F48B6-305B-4D5F-8933-AA8DF6744EF0}"/>
              </a:ext>
            </a:extLst>
          </p:cNvPr>
          <p:cNvSpPr/>
          <p:nvPr/>
        </p:nvSpPr>
        <p:spPr>
          <a:xfrm>
            <a:off x="7565457" y="5245768"/>
            <a:ext cx="1309036" cy="673769"/>
          </a:xfrm>
          <a:custGeom>
            <a:avLst/>
            <a:gdLst>
              <a:gd name="connsiteX0" fmla="*/ 0 w 1309036"/>
              <a:gd name="connsiteY0" fmla="*/ 673769 h 673769"/>
              <a:gd name="connsiteX1" fmla="*/ 875899 w 1309036"/>
              <a:gd name="connsiteY1" fmla="*/ 433137 h 673769"/>
              <a:gd name="connsiteX2" fmla="*/ 1309036 w 1309036"/>
              <a:gd name="connsiteY2" fmla="*/ 0 h 67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9036" h="673769">
                <a:moveTo>
                  <a:pt x="0" y="673769"/>
                </a:moveTo>
                <a:cubicBezTo>
                  <a:pt x="328863" y="609600"/>
                  <a:pt x="657726" y="545432"/>
                  <a:pt x="875899" y="433137"/>
                </a:cubicBezTo>
                <a:cubicBezTo>
                  <a:pt x="1094072" y="320842"/>
                  <a:pt x="1201554" y="160421"/>
                  <a:pt x="1309036" y="0"/>
                </a:cubicBezTo>
              </a:path>
            </a:pathLst>
          </a:custGeom>
          <a:noFill/>
          <a:ln w="5715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87F2AB-41CC-4CB2-A2BB-FABCCB273623}"/>
              </a:ext>
            </a:extLst>
          </p:cNvPr>
          <p:cNvSpPr txBox="1"/>
          <p:nvPr/>
        </p:nvSpPr>
        <p:spPr>
          <a:xfrm>
            <a:off x="6054291" y="5371380"/>
            <a:ext cx="16362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Kernel fired to the pattern and left big values on the feature map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61E2B0-234C-4DA9-B39B-01D19C01669F}"/>
              </a:ext>
            </a:extLst>
          </p:cNvPr>
          <p:cNvSpPr txBox="1"/>
          <p:nvPr/>
        </p:nvSpPr>
        <p:spPr>
          <a:xfrm>
            <a:off x="2599502" y="2169179"/>
            <a:ext cx="17193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Initial Image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B4312F-6846-4A46-90ED-A271355A2C59}"/>
              </a:ext>
            </a:extLst>
          </p:cNvPr>
          <p:cNvSpPr txBox="1"/>
          <p:nvPr/>
        </p:nvSpPr>
        <p:spPr>
          <a:xfrm>
            <a:off x="8122725" y="2181305"/>
            <a:ext cx="1782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Feature Map</a:t>
            </a:r>
          </a:p>
        </p:txBody>
      </p:sp>
    </p:spTree>
    <p:extLst>
      <p:ext uri="{BB962C8B-B14F-4D97-AF65-F5344CB8AC3E}">
        <p14:creationId xmlns:p14="http://schemas.microsoft.com/office/powerpoint/2010/main" val="32880313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1D50C-9422-4397-9388-F823B4ECC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0FD8388-4EA7-4912-9C93-9F61D219E9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0388598"/>
              </p:ext>
            </p:extLst>
          </p:nvPr>
        </p:nvGraphicFramePr>
        <p:xfrm>
          <a:off x="2812211" y="4162782"/>
          <a:ext cx="136421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4738">
                  <a:extLst>
                    <a:ext uri="{9D8B030D-6E8A-4147-A177-3AD203B41FA5}">
                      <a16:colId xmlns:a16="http://schemas.microsoft.com/office/drawing/2014/main" val="1011178845"/>
                    </a:ext>
                  </a:extLst>
                </a:gridCol>
                <a:gridCol w="454738">
                  <a:extLst>
                    <a:ext uri="{9D8B030D-6E8A-4147-A177-3AD203B41FA5}">
                      <a16:colId xmlns:a16="http://schemas.microsoft.com/office/drawing/2014/main" val="1711162297"/>
                    </a:ext>
                  </a:extLst>
                </a:gridCol>
                <a:gridCol w="454738">
                  <a:extLst>
                    <a:ext uri="{9D8B030D-6E8A-4147-A177-3AD203B41FA5}">
                      <a16:colId xmlns:a16="http://schemas.microsoft.com/office/drawing/2014/main" val="2618501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1200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2973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5770831"/>
                  </a:ext>
                </a:extLst>
              </a:tr>
            </a:tbl>
          </a:graphicData>
        </a:graphic>
      </p:graphicFrame>
      <p:pic>
        <p:nvPicPr>
          <p:cNvPr id="9218" name="Picture 2" descr="Похожее изображение">
            <a:extLst>
              <a:ext uri="{FF2B5EF4-FFF2-40B4-BE49-F238E27FC236}">
                <a16:creationId xmlns:a16="http://schemas.microsoft.com/office/drawing/2014/main" id="{BC8FA8EC-364A-4099-A4B5-1C8D420C831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1537" y="2172494"/>
            <a:ext cx="501015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63BFA9-3DD6-4F13-86D0-A6AEF4D3A880}"/>
              </a:ext>
            </a:extLst>
          </p:cNvPr>
          <p:cNvSpPr txBox="1"/>
          <p:nvPr/>
        </p:nvSpPr>
        <p:spPr>
          <a:xfrm>
            <a:off x="2812211" y="2743200"/>
            <a:ext cx="12903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Kernel</a:t>
            </a:r>
          </a:p>
          <a:p>
            <a:pPr algn="ctr"/>
            <a:r>
              <a:rPr lang="en-US" dirty="0"/>
              <a:t>(i.e. filter)</a:t>
            </a:r>
          </a:p>
          <a:p>
            <a:pPr algn="ctr"/>
            <a:r>
              <a:rPr lang="en-US" dirty="0"/>
              <a:t>has size 3x3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90C076-C8D3-4EB2-A5EC-0C00E202A54B}"/>
              </a:ext>
            </a:extLst>
          </p:cNvPr>
          <p:cNvSpPr txBox="1"/>
          <p:nvPr/>
        </p:nvSpPr>
        <p:spPr>
          <a:xfrm>
            <a:off x="2791349" y="3828018"/>
            <a:ext cx="144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Kernel Values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D42E690-0319-494F-8E56-E5916F5A290F}"/>
              </a:ext>
            </a:extLst>
          </p:cNvPr>
          <p:cNvSpPr/>
          <p:nvPr/>
        </p:nvSpPr>
        <p:spPr>
          <a:xfrm>
            <a:off x="8347941" y="2172494"/>
            <a:ext cx="131825" cy="881169"/>
          </a:xfrm>
          <a:custGeom>
            <a:avLst/>
            <a:gdLst>
              <a:gd name="connsiteX0" fmla="*/ 243968 w 243968"/>
              <a:gd name="connsiteY0" fmla="*/ 0 h 1362974"/>
              <a:gd name="connsiteX1" fmla="*/ 2429 w 243968"/>
              <a:gd name="connsiteY1" fmla="*/ 715992 h 1362974"/>
              <a:gd name="connsiteX2" fmla="*/ 140451 w 243968"/>
              <a:gd name="connsiteY2" fmla="*/ 1362974 h 136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8" h="1362974">
                <a:moveTo>
                  <a:pt x="243968" y="0"/>
                </a:moveTo>
                <a:cubicBezTo>
                  <a:pt x="131825" y="244415"/>
                  <a:pt x="19682" y="488830"/>
                  <a:pt x="2429" y="715992"/>
                </a:cubicBezTo>
                <a:cubicBezTo>
                  <a:pt x="-14824" y="943154"/>
                  <a:pt x="62813" y="1153064"/>
                  <a:pt x="140451" y="1362974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Content Placeholder 4">
                <a:extLst>
                  <a:ext uri="{FF2B5EF4-FFF2-40B4-BE49-F238E27FC236}">
                    <a16:creationId xmlns:a16="http://schemas.microsoft.com/office/drawing/2014/main" id="{EE3BDF3A-E20C-4850-B68B-B2E4DD15A21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843055977"/>
                  </p:ext>
                </p:extLst>
              </p:nvPr>
            </p:nvGraphicFramePr>
            <p:xfrm>
              <a:off x="7536612" y="535761"/>
              <a:ext cx="1965676" cy="153457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5676">
                      <a:extLst>
                        <a:ext uri="{9D8B030D-6E8A-4147-A177-3AD203B41FA5}">
                          <a16:colId xmlns:a16="http://schemas.microsoft.com/office/drawing/2014/main" val="1011178845"/>
                        </a:ext>
                      </a:extLst>
                    </a:gridCol>
                  </a:tblGrid>
                  <a:tr h="1534579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1∗1+1∗0+1∗1</m:t>
                                </m:r>
                              </m:oMath>
                            </m:oMathPara>
                          </a14:m>
                          <a:endParaRPr lang="en-US" sz="1600" b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oMath>
                            </m:oMathPara>
                          </a14:m>
                          <a:endParaRPr lang="en-US" sz="1600" b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0∗0+1∗1+1∗0</m:t>
                                </m:r>
                              </m:oMath>
                            </m:oMathPara>
                          </a14:m>
                          <a:endParaRPr lang="en-US" sz="1600" b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oMath>
                            </m:oMathPara>
                          </a14:m>
                          <a:endParaRPr lang="en-US" sz="1600" b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0∗1+0∗0+1∗1</m:t>
                                </m:r>
                              </m:oMath>
                            </m:oMathPara>
                          </a14:m>
                          <a:endParaRPr lang="en-US" sz="16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5120058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Content Placeholder 4">
                <a:extLst>
                  <a:ext uri="{FF2B5EF4-FFF2-40B4-BE49-F238E27FC236}">
                    <a16:creationId xmlns:a16="http://schemas.microsoft.com/office/drawing/2014/main" id="{EE3BDF3A-E20C-4850-B68B-B2E4DD15A21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843055977"/>
                  </p:ext>
                </p:extLst>
              </p:nvPr>
            </p:nvGraphicFramePr>
            <p:xfrm>
              <a:off x="7536612" y="535761"/>
              <a:ext cx="1965676" cy="153457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5676">
                      <a:extLst>
                        <a:ext uri="{9D8B030D-6E8A-4147-A177-3AD203B41FA5}">
                          <a16:colId xmlns:a16="http://schemas.microsoft.com/office/drawing/2014/main" val="1011178845"/>
                        </a:ext>
                      </a:extLst>
                    </a:gridCol>
                  </a:tblGrid>
                  <a:tr h="153457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10" t="-395" r="-619" b="-79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5120058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E28E7A4-1608-40FF-AAE5-E4E6084B357A}"/>
                  </a:ext>
                </a:extLst>
              </p:cNvPr>
              <p:cNvSpPr txBox="1"/>
              <p:nvPr/>
            </p:nvSpPr>
            <p:spPr>
              <a:xfrm>
                <a:off x="9528707" y="1003352"/>
                <a:ext cx="92544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latin typeface="Cambria Math" panose="02040503050406030204" pitchFamily="18" charset="0"/>
                        </a:rPr>
                        <m:t>=4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E28E7A4-1608-40FF-AAE5-E4E6084B35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8707" y="1003352"/>
                <a:ext cx="925445" cy="5847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10215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5B11D-66DB-4C16-AFD2-CD0C4A552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C2BB6-80A9-4B9E-A397-E95A77F11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194" name="Picture 2" descr="https://github.com/vdumoulin/conv_arithmetic/raw/master/gif/no_padding_no_strides.gif">
            <a:extLst>
              <a:ext uri="{FF2B5EF4-FFF2-40B4-BE49-F238E27FC236}">
                <a16:creationId xmlns:a16="http://schemas.microsoft.com/office/drawing/2014/main" id="{1ED03EAB-30E3-4800-9A4C-C2F80BADE92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565" y="2842494"/>
            <a:ext cx="2324100" cy="246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85B36FF-B51B-41C5-B5C2-899D8FAB387A}"/>
              </a:ext>
            </a:extLst>
          </p:cNvPr>
          <p:cNvSpPr/>
          <p:nvPr/>
        </p:nvSpPr>
        <p:spPr>
          <a:xfrm>
            <a:off x="4114800" y="5132717"/>
            <a:ext cx="1457864" cy="406399"/>
          </a:xfrm>
          <a:custGeom>
            <a:avLst/>
            <a:gdLst>
              <a:gd name="connsiteX0" fmla="*/ 1457864 w 1457864"/>
              <a:gd name="connsiteY0" fmla="*/ 0 h 406399"/>
              <a:gd name="connsiteX1" fmla="*/ 888521 w 1457864"/>
              <a:gd name="connsiteY1" fmla="*/ 379562 h 406399"/>
              <a:gd name="connsiteX2" fmla="*/ 0 w 1457864"/>
              <a:gd name="connsiteY2" fmla="*/ 345057 h 406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57864" h="406399">
                <a:moveTo>
                  <a:pt x="1457864" y="0"/>
                </a:moveTo>
                <a:cubicBezTo>
                  <a:pt x="1294681" y="161026"/>
                  <a:pt x="1131498" y="322053"/>
                  <a:pt x="888521" y="379562"/>
                </a:cubicBezTo>
                <a:cubicBezTo>
                  <a:pt x="645544" y="437071"/>
                  <a:pt x="322772" y="391064"/>
                  <a:pt x="0" y="345057"/>
                </a:cubicBezTo>
              </a:path>
            </a:pathLst>
          </a:custGeom>
          <a:noFill/>
          <a:ln w="381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76AD-BB21-4D5F-B480-DD59AAB05EEF}"/>
              </a:ext>
            </a:extLst>
          </p:cNvPr>
          <p:cNvSpPr txBox="1"/>
          <p:nvPr/>
        </p:nvSpPr>
        <p:spPr>
          <a:xfrm>
            <a:off x="2758338" y="5300206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Image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CA29A1-7107-4588-9A49-49228AC013C6}"/>
              </a:ext>
            </a:extLst>
          </p:cNvPr>
          <p:cNvSpPr txBox="1"/>
          <p:nvPr/>
        </p:nvSpPr>
        <p:spPr>
          <a:xfrm>
            <a:off x="2743200" y="3476445"/>
            <a:ext cx="13127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Kernel</a:t>
            </a:r>
          </a:p>
          <a:p>
            <a:pPr algn="ctr"/>
            <a:r>
              <a:rPr lang="en-US" dirty="0"/>
              <a:t>(i.e. filter)</a:t>
            </a:r>
          </a:p>
          <a:p>
            <a:pPr algn="ctr"/>
            <a:r>
              <a:rPr lang="en-US" dirty="0"/>
              <a:t>has size 3x3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5C099BE-CF6A-472F-A502-9B2C57367727}"/>
              </a:ext>
            </a:extLst>
          </p:cNvPr>
          <p:cNvSpPr/>
          <p:nvPr/>
        </p:nvSpPr>
        <p:spPr>
          <a:xfrm>
            <a:off x="6219645" y="2612848"/>
            <a:ext cx="1795590" cy="484036"/>
          </a:xfrm>
          <a:custGeom>
            <a:avLst/>
            <a:gdLst>
              <a:gd name="connsiteX0" fmla="*/ 2622430 w 2622430"/>
              <a:gd name="connsiteY0" fmla="*/ 57366 h 359291"/>
              <a:gd name="connsiteX1" fmla="*/ 1181819 w 2622430"/>
              <a:gd name="connsiteY1" fmla="*/ 22861 h 359291"/>
              <a:gd name="connsiteX2" fmla="*/ 0 w 2622430"/>
              <a:gd name="connsiteY2" fmla="*/ 359291 h 35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2430" h="359291">
                <a:moveTo>
                  <a:pt x="2622430" y="57366"/>
                </a:moveTo>
                <a:cubicBezTo>
                  <a:pt x="2120660" y="14953"/>
                  <a:pt x="1618891" y="-27460"/>
                  <a:pt x="1181819" y="22861"/>
                </a:cubicBezTo>
                <a:cubicBezTo>
                  <a:pt x="744747" y="73182"/>
                  <a:pt x="372373" y="216236"/>
                  <a:pt x="0" y="359291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295D4-B7B1-4B49-A3FC-8A2BF4569449}"/>
              </a:ext>
            </a:extLst>
          </p:cNvPr>
          <p:cNvSpPr txBox="1"/>
          <p:nvPr/>
        </p:nvSpPr>
        <p:spPr>
          <a:xfrm>
            <a:off x="8093532" y="2612848"/>
            <a:ext cx="2535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 of the convolution</a:t>
            </a:r>
          </a:p>
        </p:txBody>
      </p:sp>
    </p:spTree>
    <p:extLst>
      <p:ext uri="{BB962C8B-B14F-4D97-AF65-F5344CB8AC3E}">
        <p14:creationId xmlns:p14="http://schemas.microsoft.com/office/powerpoint/2010/main" val="39874695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BB8C1-AAFC-434D-ADC4-F63886E17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Convolutions with Many Channels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1B8CD7-8268-400A-AEA4-71703A861A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Normally we have images with 3 color channels (Red, Green, Blue)</a:t>
                </a:r>
              </a:p>
              <a:p>
                <a:r>
                  <a:rPr lang="en-US" dirty="0"/>
                  <a:t>Thus, we learn 3-dimensional </a:t>
                </a:r>
                <a:r>
                  <a:rPr lang="en-US" i="1" dirty="0"/>
                  <a:t>kernels</a:t>
                </a:r>
                <a:r>
                  <a:rPr lang="en-US" dirty="0"/>
                  <a:t> with sizes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𝐻𝑒𝑖𝑔h𝑡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𝑊𝑖𝑑𝑡h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h𝑎𝑛𝑛𝑒𝑙𝑠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We learn many </a:t>
                </a:r>
                <a:r>
                  <a:rPr lang="en-US" i="1" dirty="0"/>
                  <a:t>kernels </a:t>
                </a:r>
                <a:r>
                  <a:rPr lang="en-US" dirty="0"/>
                  <a:t>with the same sizes at once and stack their results to each other</a:t>
                </a:r>
              </a:p>
              <a:p>
                <a:r>
                  <a:rPr lang="en-US" dirty="0"/>
                  <a:t>We learn </a:t>
                </a:r>
                <a:r>
                  <a:rPr lang="en-US" i="1" dirty="0"/>
                  <a:t>bias </a:t>
                </a:r>
                <a:r>
                  <a:rPr lang="en-US" dirty="0"/>
                  <a:t>weights for kernels as well</a:t>
                </a:r>
              </a:p>
              <a:p>
                <a:r>
                  <a:rPr lang="en-US" dirty="0"/>
                  <a:t>After convolution we apply non-linearity as in Dense Layers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1B8CD7-8268-400A-AEA4-71703A861A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06926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4365-62DC-485C-AD68-E54508466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Channels</a:t>
            </a:r>
          </a:p>
        </p:txBody>
      </p:sp>
      <p:pic>
        <p:nvPicPr>
          <p:cNvPr id="11266" name="Picture 2" descr="Картинки по запросу convolutional neural network">
            <a:extLst>
              <a:ext uri="{FF2B5EF4-FFF2-40B4-BE49-F238E27FC236}">
                <a16:creationId xmlns:a16="http://schemas.microsoft.com/office/drawing/2014/main" id="{4A501A4F-BD22-4BAB-9BB2-1CF9CA4852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15"/>
          <a:stretch/>
        </p:blipFill>
        <p:spPr bwMode="auto">
          <a:xfrm>
            <a:off x="3315664" y="2097246"/>
            <a:ext cx="4028411" cy="340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EEC084A-A740-4507-BD42-467E5BA9E3EE}"/>
              </a:ext>
            </a:extLst>
          </p:cNvPr>
          <p:cNvSpPr/>
          <p:nvPr/>
        </p:nvSpPr>
        <p:spPr>
          <a:xfrm>
            <a:off x="1915426" y="3811604"/>
            <a:ext cx="1289785" cy="481263"/>
          </a:xfrm>
          <a:custGeom>
            <a:avLst/>
            <a:gdLst>
              <a:gd name="connsiteX0" fmla="*/ 0 w 1289785"/>
              <a:gd name="connsiteY0" fmla="*/ 481263 h 481263"/>
              <a:gd name="connsiteX1" fmla="*/ 741145 w 1289785"/>
              <a:gd name="connsiteY1" fmla="*/ 105878 h 481263"/>
              <a:gd name="connsiteX2" fmla="*/ 1289785 w 1289785"/>
              <a:gd name="connsiteY2" fmla="*/ 0 h 481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9785" h="481263">
                <a:moveTo>
                  <a:pt x="0" y="481263"/>
                </a:moveTo>
                <a:cubicBezTo>
                  <a:pt x="263090" y="333676"/>
                  <a:pt x="526181" y="186089"/>
                  <a:pt x="741145" y="105878"/>
                </a:cubicBezTo>
                <a:cubicBezTo>
                  <a:pt x="956109" y="25667"/>
                  <a:pt x="1122947" y="12833"/>
                  <a:pt x="1289785" y="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539746B-7C31-4685-B516-DEDDB456B71D}"/>
              </a:ext>
            </a:extLst>
          </p:cNvPr>
          <p:cNvSpPr/>
          <p:nvPr/>
        </p:nvSpPr>
        <p:spPr>
          <a:xfrm>
            <a:off x="6794673" y="2184468"/>
            <a:ext cx="1810311" cy="499235"/>
          </a:xfrm>
          <a:custGeom>
            <a:avLst/>
            <a:gdLst>
              <a:gd name="connsiteX0" fmla="*/ 1934678 w 1934678"/>
              <a:gd name="connsiteY0" fmla="*/ 54016 h 371650"/>
              <a:gd name="connsiteX1" fmla="*/ 885524 w 1934678"/>
              <a:gd name="connsiteY1" fmla="*/ 25140 h 371650"/>
              <a:gd name="connsiteX2" fmla="*/ 0 w 1934678"/>
              <a:gd name="connsiteY2" fmla="*/ 371650 h 3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4678" h="371650">
                <a:moveTo>
                  <a:pt x="1934678" y="54016"/>
                </a:moveTo>
                <a:cubicBezTo>
                  <a:pt x="1571324" y="13108"/>
                  <a:pt x="1207970" y="-27799"/>
                  <a:pt x="885524" y="25140"/>
                </a:cubicBezTo>
                <a:cubicBezTo>
                  <a:pt x="563078" y="78079"/>
                  <a:pt x="281539" y="224864"/>
                  <a:pt x="0" y="37165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4C09C81-281F-4784-9F5D-F5D15014B3AF}"/>
              </a:ext>
            </a:extLst>
          </p:cNvPr>
          <p:cNvSpPr/>
          <p:nvPr/>
        </p:nvSpPr>
        <p:spPr>
          <a:xfrm>
            <a:off x="4398744" y="4726004"/>
            <a:ext cx="895149" cy="1241659"/>
          </a:xfrm>
          <a:custGeom>
            <a:avLst/>
            <a:gdLst>
              <a:gd name="connsiteX0" fmla="*/ 895149 w 895149"/>
              <a:gd name="connsiteY0" fmla="*/ 1241659 h 1241659"/>
              <a:gd name="connsiteX1" fmla="*/ 500514 w 895149"/>
              <a:gd name="connsiteY1" fmla="*/ 433137 h 1241659"/>
              <a:gd name="connsiteX2" fmla="*/ 0 w 895149"/>
              <a:gd name="connsiteY2" fmla="*/ 0 h 1241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5149" h="1241659">
                <a:moveTo>
                  <a:pt x="895149" y="1241659"/>
                </a:moveTo>
                <a:cubicBezTo>
                  <a:pt x="772427" y="940869"/>
                  <a:pt x="649705" y="640080"/>
                  <a:pt x="500514" y="433137"/>
                </a:cubicBezTo>
                <a:cubicBezTo>
                  <a:pt x="351322" y="226194"/>
                  <a:pt x="175661" y="113097"/>
                  <a:pt x="0" y="0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7A55FA-8252-472A-B3BD-0842EA3FF125}"/>
              </a:ext>
            </a:extLst>
          </p:cNvPr>
          <p:cNvSpPr txBox="1"/>
          <p:nvPr/>
        </p:nvSpPr>
        <p:spPr>
          <a:xfrm>
            <a:off x="702405" y="4264339"/>
            <a:ext cx="1973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 color channels for this image (RGB)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4A3C39-736B-45B7-969C-C9033D2FC57E}"/>
              </a:ext>
            </a:extLst>
          </p:cNvPr>
          <p:cNvSpPr txBox="1"/>
          <p:nvPr/>
        </p:nvSpPr>
        <p:spPr>
          <a:xfrm>
            <a:off x="2675585" y="5994859"/>
            <a:ext cx="5444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Let’s assume that this window has size of 20x20 pixels</a:t>
            </a:r>
          </a:p>
          <a:p>
            <a:pPr algn="ctr"/>
            <a:r>
              <a:rPr lang="en-US" dirty="0"/>
              <a:t>Therefore we apply kernels of size 20x20x3 to the image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311126-2D7D-4D99-8672-EE36C36CB615}"/>
              </a:ext>
            </a:extLst>
          </p:cNvPr>
          <p:cNvSpPr txBox="1"/>
          <p:nvPr/>
        </p:nvSpPr>
        <p:spPr>
          <a:xfrm>
            <a:off x="8302632" y="1972420"/>
            <a:ext cx="3889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applied 6 different kernels, therefore we obtain 6 feature maps</a:t>
            </a:r>
          </a:p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0FCA72-34DE-40DE-A611-EE0F377E0743}"/>
              </a:ext>
            </a:extLst>
          </p:cNvPr>
          <p:cNvSpPr txBox="1"/>
          <p:nvPr/>
        </p:nvSpPr>
        <p:spPr>
          <a:xfrm>
            <a:off x="8581765" y="3104109"/>
            <a:ext cx="33311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Now we can treat these 6 feature maps as a new image with 6 channels to pass it further so we can apply new HxWx6 kernels on the next layer</a:t>
            </a:r>
          </a:p>
        </p:txBody>
      </p:sp>
    </p:spTree>
    <p:extLst>
      <p:ext uri="{BB962C8B-B14F-4D97-AF65-F5344CB8AC3E}">
        <p14:creationId xmlns:p14="http://schemas.microsoft.com/office/powerpoint/2010/main" val="6206625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A1AD1-774A-442B-BF96-333530FB4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– Padding</a:t>
            </a:r>
          </a:p>
        </p:txBody>
      </p:sp>
      <p:pic>
        <p:nvPicPr>
          <p:cNvPr id="14338" name="Picture 2" descr="https://github.com/vdumoulin/conv_arithmetic/raw/master/gif/same_padding_no_strides.gif">
            <a:extLst>
              <a:ext uri="{FF2B5EF4-FFF2-40B4-BE49-F238E27FC236}">
                <a16:creationId xmlns:a16="http://schemas.microsoft.com/office/drawing/2014/main" id="{1EC995BA-DDCF-471B-A547-3B85510FDDC1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812" y="1862931"/>
            <a:ext cx="3762375" cy="427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5CBC2DF-3F3E-4B84-923F-5C8BE0D24A5B}"/>
              </a:ext>
            </a:extLst>
          </p:cNvPr>
          <p:cNvSpPr/>
          <p:nvPr/>
        </p:nvSpPr>
        <p:spPr>
          <a:xfrm>
            <a:off x="6944347" y="1862931"/>
            <a:ext cx="1795590" cy="484036"/>
          </a:xfrm>
          <a:custGeom>
            <a:avLst/>
            <a:gdLst>
              <a:gd name="connsiteX0" fmla="*/ 2622430 w 2622430"/>
              <a:gd name="connsiteY0" fmla="*/ 57366 h 359291"/>
              <a:gd name="connsiteX1" fmla="*/ 1181819 w 2622430"/>
              <a:gd name="connsiteY1" fmla="*/ 22861 h 359291"/>
              <a:gd name="connsiteX2" fmla="*/ 0 w 2622430"/>
              <a:gd name="connsiteY2" fmla="*/ 359291 h 35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2430" h="359291">
                <a:moveTo>
                  <a:pt x="2622430" y="57366"/>
                </a:moveTo>
                <a:cubicBezTo>
                  <a:pt x="2120660" y="14953"/>
                  <a:pt x="1618891" y="-27460"/>
                  <a:pt x="1181819" y="22861"/>
                </a:cubicBezTo>
                <a:cubicBezTo>
                  <a:pt x="744747" y="73182"/>
                  <a:pt x="372373" y="216236"/>
                  <a:pt x="0" y="359291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6D5734-6BCA-468E-B6B7-44CEFDEA59F4}"/>
              </a:ext>
            </a:extLst>
          </p:cNvPr>
          <p:cNvSpPr txBox="1"/>
          <p:nvPr/>
        </p:nvSpPr>
        <p:spPr>
          <a:xfrm>
            <a:off x="8818234" y="1862931"/>
            <a:ext cx="2963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Result of the convolution has the same size as the input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FE1A81C-42B7-4887-ACD0-5FF62F34EE45}"/>
              </a:ext>
            </a:extLst>
          </p:cNvPr>
          <p:cNvSpPr/>
          <p:nvPr/>
        </p:nvSpPr>
        <p:spPr>
          <a:xfrm>
            <a:off x="7683888" y="4181015"/>
            <a:ext cx="1795590" cy="484036"/>
          </a:xfrm>
          <a:custGeom>
            <a:avLst/>
            <a:gdLst>
              <a:gd name="connsiteX0" fmla="*/ 2622430 w 2622430"/>
              <a:gd name="connsiteY0" fmla="*/ 57366 h 359291"/>
              <a:gd name="connsiteX1" fmla="*/ 1181819 w 2622430"/>
              <a:gd name="connsiteY1" fmla="*/ 22861 h 359291"/>
              <a:gd name="connsiteX2" fmla="*/ 0 w 2622430"/>
              <a:gd name="connsiteY2" fmla="*/ 359291 h 35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2430" h="359291">
                <a:moveTo>
                  <a:pt x="2622430" y="57366"/>
                </a:moveTo>
                <a:cubicBezTo>
                  <a:pt x="2120660" y="14953"/>
                  <a:pt x="1618891" y="-27460"/>
                  <a:pt x="1181819" y="22861"/>
                </a:cubicBezTo>
                <a:cubicBezTo>
                  <a:pt x="744747" y="73182"/>
                  <a:pt x="372373" y="216236"/>
                  <a:pt x="0" y="359291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1355B2-1432-4534-A87F-46C81B3FAB9D}"/>
              </a:ext>
            </a:extLst>
          </p:cNvPr>
          <p:cNvSpPr txBox="1"/>
          <p:nvPr/>
        </p:nvSpPr>
        <p:spPr>
          <a:xfrm>
            <a:off x="9589859" y="4001293"/>
            <a:ext cx="1763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White part filled with zeros, for instance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9C60D20-8976-480F-A408-01CB054F816D}"/>
              </a:ext>
            </a:extLst>
          </p:cNvPr>
          <p:cNvSpPr/>
          <p:nvPr/>
        </p:nvSpPr>
        <p:spPr>
          <a:xfrm flipH="1">
            <a:off x="3223352" y="3916227"/>
            <a:ext cx="1204269" cy="170131"/>
          </a:xfrm>
          <a:custGeom>
            <a:avLst/>
            <a:gdLst>
              <a:gd name="connsiteX0" fmla="*/ 2622430 w 2622430"/>
              <a:gd name="connsiteY0" fmla="*/ 57366 h 359291"/>
              <a:gd name="connsiteX1" fmla="*/ 1181819 w 2622430"/>
              <a:gd name="connsiteY1" fmla="*/ 22861 h 359291"/>
              <a:gd name="connsiteX2" fmla="*/ 0 w 2622430"/>
              <a:gd name="connsiteY2" fmla="*/ 359291 h 35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2430" h="359291">
                <a:moveTo>
                  <a:pt x="2622430" y="57366"/>
                </a:moveTo>
                <a:cubicBezTo>
                  <a:pt x="2120660" y="14953"/>
                  <a:pt x="1618891" y="-27460"/>
                  <a:pt x="1181819" y="22861"/>
                </a:cubicBezTo>
                <a:cubicBezTo>
                  <a:pt x="744747" y="73182"/>
                  <a:pt x="372373" y="216236"/>
                  <a:pt x="0" y="359291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AC4B3C-BC55-48EE-9453-334CC9D2B2FA}"/>
              </a:ext>
            </a:extLst>
          </p:cNvPr>
          <p:cNvSpPr txBox="1"/>
          <p:nvPr/>
        </p:nvSpPr>
        <p:spPr>
          <a:xfrm>
            <a:off x="1349030" y="3441424"/>
            <a:ext cx="1763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For filter 3x3 padding of size 1 will result the same output</a:t>
            </a:r>
          </a:p>
        </p:txBody>
      </p:sp>
    </p:spTree>
    <p:extLst>
      <p:ext uri="{BB962C8B-B14F-4D97-AF65-F5344CB8AC3E}">
        <p14:creationId xmlns:p14="http://schemas.microsoft.com/office/powerpoint/2010/main" val="27764430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1922D-C100-455F-A070-3B652DE98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- Strides</a:t>
            </a:r>
          </a:p>
        </p:txBody>
      </p:sp>
      <p:pic>
        <p:nvPicPr>
          <p:cNvPr id="16386" name="Picture 2" descr="https://github.com/vdumoulin/conv_arithmetic/raw/master/gif/no_padding_strides.gif">
            <a:extLst>
              <a:ext uri="{FF2B5EF4-FFF2-40B4-BE49-F238E27FC236}">
                <a16:creationId xmlns:a16="http://schemas.microsoft.com/office/drawing/2014/main" id="{E3DC95C7-4072-4585-823E-C17851CF5D0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5825" y="2057400"/>
            <a:ext cx="28003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309B8D7-C0E6-4648-B468-F79735414E99}"/>
              </a:ext>
            </a:extLst>
          </p:cNvPr>
          <p:cNvSpPr/>
          <p:nvPr/>
        </p:nvSpPr>
        <p:spPr>
          <a:xfrm flipH="1">
            <a:off x="3685364" y="2924827"/>
            <a:ext cx="1204269" cy="170131"/>
          </a:xfrm>
          <a:custGeom>
            <a:avLst/>
            <a:gdLst>
              <a:gd name="connsiteX0" fmla="*/ 2622430 w 2622430"/>
              <a:gd name="connsiteY0" fmla="*/ 57366 h 359291"/>
              <a:gd name="connsiteX1" fmla="*/ 1181819 w 2622430"/>
              <a:gd name="connsiteY1" fmla="*/ 22861 h 359291"/>
              <a:gd name="connsiteX2" fmla="*/ 0 w 2622430"/>
              <a:gd name="connsiteY2" fmla="*/ 359291 h 35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2430" h="359291">
                <a:moveTo>
                  <a:pt x="2622430" y="57366"/>
                </a:moveTo>
                <a:cubicBezTo>
                  <a:pt x="2120660" y="14953"/>
                  <a:pt x="1618891" y="-27460"/>
                  <a:pt x="1181819" y="22861"/>
                </a:cubicBezTo>
                <a:cubicBezTo>
                  <a:pt x="744747" y="73182"/>
                  <a:pt x="372373" y="216236"/>
                  <a:pt x="0" y="359291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AD04F6A-1932-4FE8-B133-3178986681AD}"/>
                  </a:ext>
                </a:extLst>
              </p:cNvPr>
              <p:cNvSpPr txBox="1"/>
              <p:nvPr/>
            </p:nvSpPr>
            <p:spPr>
              <a:xfrm>
                <a:off x="1550469" y="2450024"/>
                <a:ext cx="223225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Stride makes ‘jump’ not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 pixel but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1+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𝑠𝑡𝑟𝑖𝑑𝑒</m:t>
                    </m:r>
                  </m:oMath>
                </a14:m>
                <a:r>
                  <a:rPr lang="en-US" dirty="0"/>
                  <a:t> pixels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AD04F6A-1932-4FE8-B133-3178986681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0469" y="2450024"/>
                <a:ext cx="2232259" cy="923330"/>
              </a:xfrm>
              <a:prstGeom prst="rect">
                <a:avLst/>
              </a:prstGeom>
              <a:blipFill>
                <a:blip r:embed="rId3"/>
                <a:stretch>
                  <a:fillRect t="-3974" r="-1090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BEA8820-49E2-4395-AFDF-DA258E006769}"/>
              </a:ext>
            </a:extLst>
          </p:cNvPr>
          <p:cNvSpPr/>
          <p:nvPr/>
        </p:nvSpPr>
        <p:spPr>
          <a:xfrm>
            <a:off x="6472942" y="2057399"/>
            <a:ext cx="1246519" cy="371953"/>
          </a:xfrm>
          <a:custGeom>
            <a:avLst/>
            <a:gdLst>
              <a:gd name="connsiteX0" fmla="*/ 2622430 w 2622430"/>
              <a:gd name="connsiteY0" fmla="*/ 57366 h 359291"/>
              <a:gd name="connsiteX1" fmla="*/ 1181819 w 2622430"/>
              <a:gd name="connsiteY1" fmla="*/ 22861 h 359291"/>
              <a:gd name="connsiteX2" fmla="*/ 0 w 2622430"/>
              <a:gd name="connsiteY2" fmla="*/ 359291 h 35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2430" h="359291">
                <a:moveTo>
                  <a:pt x="2622430" y="57366"/>
                </a:moveTo>
                <a:cubicBezTo>
                  <a:pt x="2120660" y="14953"/>
                  <a:pt x="1618891" y="-27460"/>
                  <a:pt x="1181819" y="22861"/>
                </a:cubicBezTo>
                <a:cubicBezTo>
                  <a:pt x="744747" y="73182"/>
                  <a:pt x="372373" y="216236"/>
                  <a:pt x="0" y="359291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7CE3FC-5DE1-4A2B-9352-1A425E01E3AB}"/>
              </a:ext>
            </a:extLst>
          </p:cNvPr>
          <p:cNvSpPr txBox="1"/>
          <p:nvPr/>
        </p:nvSpPr>
        <p:spPr>
          <a:xfrm>
            <a:off x="7719461" y="1849859"/>
            <a:ext cx="2232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Because of these jumps output image becomes even smaller</a:t>
            </a:r>
          </a:p>
        </p:txBody>
      </p:sp>
    </p:spTree>
    <p:extLst>
      <p:ext uri="{BB962C8B-B14F-4D97-AF65-F5344CB8AC3E}">
        <p14:creationId xmlns:p14="http://schemas.microsoft.com/office/powerpoint/2010/main" val="3453502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F86CB6-DC8C-425C-97F0-D4C9D88A2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– Dense Layer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9E369-5752-42FE-863C-768FAB8D9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A807285-934E-4392-8D93-032088571F8B}"/>
              </a:ext>
            </a:extLst>
          </p:cNvPr>
          <p:cNvSpPr/>
          <p:nvPr/>
        </p:nvSpPr>
        <p:spPr>
          <a:xfrm>
            <a:off x="2142526" y="2070340"/>
            <a:ext cx="3062377" cy="39595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Dense Layer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82CD4F8-4543-41BD-A2E5-21349EDB50CD}"/>
              </a:ext>
            </a:extLst>
          </p:cNvPr>
          <p:cNvGrpSpPr/>
          <p:nvPr/>
        </p:nvGrpSpPr>
        <p:grpSpPr>
          <a:xfrm>
            <a:off x="1935550" y="2784921"/>
            <a:ext cx="428626" cy="2418557"/>
            <a:chOff x="4071726" y="2784921"/>
            <a:chExt cx="428626" cy="241855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59D667EB-A345-4A85-BCA5-99F665BC837D}"/>
                    </a:ext>
                  </a:extLst>
                </p:cNvPr>
                <p:cNvSpPr/>
                <p:nvPr/>
              </p:nvSpPr>
              <p:spPr>
                <a:xfrm>
                  <a:off x="4071727" y="278492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dirty="0">
                      <a:solidFill>
                        <a:schemeClr val="tx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id="{B2A9DFD3-7670-44F7-B05D-C85FA876490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7" y="2784921"/>
                  <a:ext cx="428625" cy="417513"/>
                </a:xfrm>
                <a:prstGeom prst="ellipse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89A1477C-5330-4306-B41A-115A93160F5C}"/>
                    </a:ext>
                  </a:extLst>
                </p:cNvPr>
                <p:cNvSpPr/>
                <p:nvPr/>
              </p:nvSpPr>
              <p:spPr>
                <a:xfrm>
                  <a:off x="4071726" y="333737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28063E68-F4CE-4942-A5E8-87A66786AC6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6" y="3337371"/>
                  <a:ext cx="428625" cy="417513"/>
                </a:xfrm>
                <a:prstGeom prst="ellipse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0C302129-AEF9-42F8-8BF6-DCB15AFB5A3E}"/>
                    </a:ext>
                  </a:extLst>
                </p:cNvPr>
                <p:cNvSpPr/>
                <p:nvPr/>
              </p:nvSpPr>
              <p:spPr>
                <a:xfrm>
                  <a:off x="4071726" y="388982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516B8F6-A362-489C-BF0F-14237462C49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6" y="3889821"/>
                  <a:ext cx="428625" cy="417513"/>
                </a:xfrm>
                <a:prstGeom prst="ellipse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89756DB1-1F1D-4A3F-A867-F9A3F885277D}"/>
                    </a:ext>
                  </a:extLst>
                </p:cNvPr>
                <p:cNvSpPr/>
                <p:nvPr/>
              </p:nvSpPr>
              <p:spPr>
                <a:xfrm>
                  <a:off x="4071726" y="444227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460201CA-646A-418F-A159-F7B6B45BFA9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6" y="4442271"/>
                  <a:ext cx="428625" cy="417513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6C69DC4-7D85-42E0-BC07-BD09F8583162}"/>
                </a:ext>
              </a:extLst>
            </p:cNvPr>
            <p:cNvSpPr txBox="1"/>
            <p:nvPr/>
          </p:nvSpPr>
          <p:spPr>
            <a:xfrm>
              <a:off x="4116765" y="4442271"/>
              <a:ext cx="45719" cy="761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2489032-8929-4A27-9F22-9049B0B17C35}"/>
              </a:ext>
            </a:extLst>
          </p:cNvPr>
          <p:cNvGrpSpPr/>
          <p:nvPr/>
        </p:nvGrpSpPr>
        <p:grpSpPr>
          <a:xfrm>
            <a:off x="4270973" y="3194893"/>
            <a:ext cx="1441451" cy="1807863"/>
            <a:chOff x="6407149" y="3194893"/>
            <a:chExt cx="1441451" cy="1807863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788EBC8-6D32-413D-BE8C-9169D57403C4}"/>
                </a:ext>
              </a:extLst>
            </p:cNvPr>
            <p:cNvSpPr/>
            <p:nvPr/>
          </p:nvSpPr>
          <p:spPr>
            <a:xfrm>
              <a:off x="6407149" y="3889820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C95D991E-DFBE-4B47-B7EE-64C31579BA12}"/>
                    </a:ext>
                  </a:extLst>
                </p:cNvPr>
                <p:cNvSpPr/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051B7F12-5652-456A-8A6F-5EDF435994B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blipFill>
                  <a:blip r:embed="rId6"/>
                  <a:stretch>
                    <a:fillRect b="-18667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87982D9-6B15-4913-9CC7-00581E408F64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 flipV="1">
              <a:off x="6835774" y="4098576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7BE4103-FD23-4C02-9270-F9C6B22AD8D8}"/>
                </a:ext>
              </a:extLst>
            </p:cNvPr>
            <p:cNvCxnSpPr>
              <a:cxnSpLocks/>
              <a:stCxn id="15" idx="6"/>
            </p:cNvCxnSpPr>
            <p:nvPr/>
          </p:nvCxnSpPr>
          <p:spPr>
            <a:xfrm>
              <a:off x="7557517" y="4098576"/>
              <a:ext cx="291083" cy="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4F6E5A-EF57-4A85-A62E-D2AD1137F977}"/>
                </a:ext>
              </a:extLst>
            </p:cNvPr>
            <p:cNvSpPr/>
            <p:nvPr/>
          </p:nvSpPr>
          <p:spPr>
            <a:xfrm>
              <a:off x="6407149" y="3194894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A09F2118-C8AB-41E2-84EE-0D2272B64A07}"/>
                    </a:ext>
                  </a:extLst>
                </p:cNvPr>
                <p:cNvSpPr/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34C5BCDD-9562-4F6F-9B63-809314580BB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blipFill>
                  <a:blip r:embed="rId7"/>
                  <a:stretch>
                    <a:fillRect b="-18667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7B85374-8438-4942-8009-A293B7ED497B}"/>
                </a:ext>
              </a:extLst>
            </p:cNvPr>
            <p:cNvCxnSpPr>
              <a:cxnSpLocks/>
              <a:stCxn id="18" idx="6"/>
              <a:endCxn id="19" idx="2"/>
            </p:cNvCxnSpPr>
            <p:nvPr/>
          </p:nvCxnSpPr>
          <p:spPr>
            <a:xfrm flipV="1">
              <a:off x="6835774" y="3403650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B83F0F1-12C2-4B41-9068-80A41CB012D8}"/>
                </a:ext>
              </a:extLst>
            </p:cNvPr>
            <p:cNvCxnSpPr>
              <a:cxnSpLocks/>
              <a:stCxn id="19" idx="6"/>
            </p:cNvCxnSpPr>
            <p:nvPr/>
          </p:nvCxnSpPr>
          <p:spPr>
            <a:xfrm>
              <a:off x="7557517" y="3403650"/>
              <a:ext cx="291083" cy="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AA68310-7BE9-40E6-839F-C9BAC02A1B05}"/>
                </a:ext>
              </a:extLst>
            </p:cNvPr>
            <p:cNvSpPr/>
            <p:nvPr/>
          </p:nvSpPr>
          <p:spPr>
            <a:xfrm>
              <a:off x="6407149" y="4585243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EE335F4A-952C-4548-A846-F6E94608EE4E}"/>
                    </a:ext>
                  </a:extLst>
                </p:cNvPr>
                <p:cNvSpPr/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4EF69314-6AC2-4B43-9A8F-FCBD281C40F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blipFill>
                  <a:blip r:embed="rId8"/>
                  <a:stretch>
                    <a:fillRect b="-18667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8E456A5-BB59-46E5-B2D0-D6FE0841EADD}"/>
                </a:ext>
              </a:extLst>
            </p:cNvPr>
            <p:cNvCxnSpPr>
              <a:cxnSpLocks/>
              <a:stCxn id="22" idx="6"/>
              <a:endCxn id="23" idx="2"/>
            </p:cNvCxnSpPr>
            <p:nvPr/>
          </p:nvCxnSpPr>
          <p:spPr>
            <a:xfrm flipV="1">
              <a:off x="6835774" y="4793999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98FA41E-A6C3-40FA-B8F4-3F2D13B75AA9}"/>
                </a:ext>
              </a:extLst>
            </p:cNvPr>
            <p:cNvCxnSpPr>
              <a:cxnSpLocks/>
              <a:stCxn id="23" idx="6"/>
            </p:cNvCxnSpPr>
            <p:nvPr/>
          </p:nvCxnSpPr>
          <p:spPr>
            <a:xfrm>
              <a:off x="7557517" y="4793999"/>
              <a:ext cx="291083" cy="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4C79F9F-8ACB-43EA-9C5F-DA3B1A3FFCEE}"/>
              </a:ext>
            </a:extLst>
          </p:cNvPr>
          <p:cNvGrpSpPr/>
          <p:nvPr/>
        </p:nvGrpSpPr>
        <p:grpSpPr>
          <a:xfrm>
            <a:off x="2364175" y="2993678"/>
            <a:ext cx="1906798" cy="1800322"/>
            <a:chOff x="2364175" y="2993678"/>
            <a:chExt cx="1906798" cy="1800322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03B9C4D-F71C-4B21-806D-D4CF289A52F2}"/>
                </a:ext>
              </a:extLst>
            </p:cNvPr>
            <p:cNvCxnSpPr>
              <a:cxnSpLocks/>
              <a:stCxn id="8" idx="6"/>
              <a:endCxn id="14" idx="2"/>
            </p:cNvCxnSpPr>
            <p:nvPr/>
          </p:nvCxnSpPr>
          <p:spPr>
            <a:xfrm>
              <a:off x="2364176" y="2993678"/>
              <a:ext cx="1906797" cy="110489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B1AB9ED-124D-4D18-A615-41ECBBC3A954}"/>
                </a:ext>
              </a:extLst>
            </p:cNvPr>
            <p:cNvCxnSpPr>
              <a:cxnSpLocks/>
              <a:stCxn id="9" idx="6"/>
              <a:endCxn id="14" idx="2"/>
            </p:cNvCxnSpPr>
            <p:nvPr/>
          </p:nvCxnSpPr>
          <p:spPr>
            <a:xfrm>
              <a:off x="2364175" y="3546128"/>
              <a:ext cx="1906798" cy="55244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66AA1CB-4A67-4137-A6ED-34D236986474}"/>
                </a:ext>
              </a:extLst>
            </p:cNvPr>
            <p:cNvCxnSpPr>
              <a:cxnSpLocks/>
              <a:stCxn id="10" idx="6"/>
              <a:endCxn id="14" idx="2"/>
            </p:cNvCxnSpPr>
            <p:nvPr/>
          </p:nvCxnSpPr>
          <p:spPr>
            <a:xfrm flipV="1">
              <a:off x="2364175" y="4098577"/>
              <a:ext cx="1906798" cy="1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40E38F9B-D255-4E70-ACC6-8E3297F31653}"/>
                </a:ext>
              </a:extLst>
            </p:cNvPr>
            <p:cNvCxnSpPr>
              <a:cxnSpLocks/>
              <a:stCxn id="11" idx="6"/>
              <a:endCxn id="14" idx="2"/>
            </p:cNvCxnSpPr>
            <p:nvPr/>
          </p:nvCxnSpPr>
          <p:spPr>
            <a:xfrm flipV="1">
              <a:off x="2364175" y="4098577"/>
              <a:ext cx="1906798" cy="552451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6A88CB86-42AE-4CD4-BE98-633114A6D740}"/>
                </a:ext>
              </a:extLst>
            </p:cNvPr>
            <p:cNvCxnSpPr>
              <a:cxnSpLocks/>
              <a:stCxn id="8" idx="6"/>
              <a:endCxn id="18" idx="2"/>
            </p:cNvCxnSpPr>
            <p:nvPr/>
          </p:nvCxnSpPr>
          <p:spPr>
            <a:xfrm>
              <a:off x="2364176" y="2993678"/>
              <a:ext cx="1906797" cy="409973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5342531A-B231-4AC6-A3B7-B16D7D1B3248}"/>
                </a:ext>
              </a:extLst>
            </p:cNvPr>
            <p:cNvCxnSpPr>
              <a:cxnSpLocks/>
              <a:stCxn id="9" idx="6"/>
              <a:endCxn id="18" idx="2"/>
            </p:cNvCxnSpPr>
            <p:nvPr/>
          </p:nvCxnSpPr>
          <p:spPr>
            <a:xfrm flipV="1">
              <a:off x="2364175" y="3403651"/>
              <a:ext cx="1906798" cy="14247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ACF86665-2624-43C3-A3A5-7C96F81531EE}"/>
                </a:ext>
              </a:extLst>
            </p:cNvPr>
            <p:cNvCxnSpPr>
              <a:cxnSpLocks/>
              <a:stCxn id="10" idx="6"/>
              <a:endCxn id="18" idx="2"/>
            </p:cNvCxnSpPr>
            <p:nvPr/>
          </p:nvCxnSpPr>
          <p:spPr>
            <a:xfrm flipV="1">
              <a:off x="2364175" y="3403651"/>
              <a:ext cx="1906798" cy="69492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1DF2A257-8310-44F8-A9F3-0B0C54CC79EE}"/>
                </a:ext>
              </a:extLst>
            </p:cNvPr>
            <p:cNvCxnSpPr>
              <a:cxnSpLocks/>
              <a:stCxn id="11" idx="6"/>
              <a:endCxn id="18" idx="2"/>
            </p:cNvCxnSpPr>
            <p:nvPr/>
          </p:nvCxnSpPr>
          <p:spPr>
            <a:xfrm flipV="1">
              <a:off x="2364175" y="3403651"/>
              <a:ext cx="1906798" cy="124737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317EA4A-926E-442B-A618-08769BC84120}"/>
                </a:ext>
              </a:extLst>
            </p:cNvPr>
            <p:cNvCxnSpPr>
              <a:cxnSpLocks/>
              <a:stCxn id="8" idx="6"/>
              <a:endCxn id="22" idx="2"/>
            </p:cNvCxnSpPr>
            <p:nvPr/>
          </p:nvCxnSpPr>
          <p:spPr>
            <a:xfrm>
              <a:off x="2364176" y="2993678"/>
              <a:ext cx="1906797" cy="180032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8C241E73-1B6D-4E7C-91AA-F0085655CEEA}"/>
                </a:ext>
              </a:extLst>
            </p:cNvPr>
            <p:cNvCxnSpPr>
              <a:cxnSpLocks/>
              <a:stCxn id="10" idx="6"/>
              <a:endCxn id="22" idx="2"/>
            </p:cNvCxnSpPr>
            <p:nvPr/>
          </p:nvCxnSpPr>
          <p:spPr>
            <a:xfrm>
              <a:off x="2364175" y="4098578"/>
              <a:ext cx="1906798" cy="69542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507F469D-1F1D-4598-A6A1-E380FBF08A62}"/>
                </a:ext>
              </a:extLst>
            </p:cNvPr>
            <p:cNvCxnSpPr>
              <a:cxnSpLocks/>
              <a:stCxn id="9" idx="6"/>
              <a:endCxn id="22" idx="2"/>
            </p:cNvCxnSpPr>
            <p:nvPr/>
          </p:nvCxnSpPr>
          <p:spPr>
            <a:xfrm>
              <a:off x="2364175" y="3546128"/>
              <a:ext cx="1906798" cy="124787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25F76724-D0E0-4A88-8D3C-6935D0C7A34B}"/>
                </a:ext>
              </a:extLst>
            </p:cNvPr>
            <p:cNvCxnSpPr>
              <a:cxnSpLocks/>
              <a:stCxn id="11" idx="6"/>
              <a:endCxn id="22" idx="2"/>
            </p:cNvCxnSpPr>
            <p:nvPr/>
          </p:nvCxnSpPr>
          <p:spPr>
            <a:xfrm>
              <a:off x="2364175" y="4651028"/>
              <a:ext cx="1906798" cy="14297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9DD2AE5-90A5-41B7-AE17-596410CC59FD}"/>
              </a:ext>
            </a:extLst>
          </p:cNvPr>
          <p:cNvGrpSpPr/>
          <p:nvPr/>
        </p:nvGrpSpPr>
        <p:grpSpPr>
          <a:xfrm>
            <a:off x="2415066" y="3403651"/>
            <a:ext cx="1847281" cy="2206652"/>
            <a:chOff x="4551242" y="3403651"/>
            <a:chExt cx="1847281" cy="22066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607BF352-56E3-4A2E-852F-8DF853C03799}"/>
                    </a:ext>
                  </a:extLst>
                </p:cNvPr>
                <p:cNvSpPr/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ru-RU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BB7D112C-BE71-449F-B5DF-A3DE8E2E60C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blipFill>
                  <a:blip r:embed="rId9"/>
                  <a:stretch>
                    <a:fillRect/>
                  </a:stretch>
                </a:blipFill>
                <a:ln w="38100">
                  <a:solidFill>
                    <a:srgbClr val="7030A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1F763788-CFBC-4BD3-8DFC-169D33BFDFC7}"/>
                </a:ext>
              </a:extLst>
            </p:cNvPr>
            <p:cNvCxnSpPr>
              <a:cxnSpLocks/>
              <a:stCxn id="40" idx="7"/>
              <a:endCxn id="14" idx="2"/>
            </p:cNvCxnSpPr>
            <p:nvPr/>
          </p:nvCxnSpPr>
          <p:spPr>
            <a:xfrm flipV="1">
              <a:off x="4917096" y="4098577"/>
              <a:ext cx="1481427" cy="1155356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86CAE563-4535-4E6B-9115-7BB7B5D7037F}"/>
                </a:ext>
              </a:extLst>
            </p:cNvPr>
            <p:cNvCxnSpPr>
              <a:cxnSpLocks/>
              <a:stCxn id="40" idx="7"/>
              <a:endCxn id="18" idx="2"/>
            </p:cNvCxnSpPr>
            <p:nvPr/>
          </p:nvCxnSpPr>
          <p:spPr>
            <a:xfrm flipV="1">
              <a:off x="4917096" y="3403651"/>
              <a:ext cx="1481427" cy="1850282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3B59F2B-9498-452B-B56B-9AC5E2FCF9E0}"/>
                </a:ext>
              </a:extLst>
            </p:cNvPr>
            <p:cNvCxnSpPr>
              <a:cxnSpLocks/>
              <a:stCxn id="40" idx="7"/>
              <a:endCxn id="22" idx="2"/>
            </p:cNvCxnSpPr>
            <p:nvPr/>
          </p:nvCxnSpPr>
          <p:spPr>
            <a:xfrm flipV="1">
              <a:off x="4917096" y="4794000"/>
              <a:ext cx="1481427" cy="459933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B7D3115-B5EF-4A8D-B240-05F080AA01D6}"/>
                  </a:ext>
                </a:extLst>
              </p:cNvPr>
              <p:cNvSpPr txBox="1"/>
              <p:nvPr/>
            </p:nvSpPr>
            <p:spPr>
              <a:xfrm>
                <a:off x="3387779" y="5008124"/>
                <a:ext cx="3676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dirty="0">
                  <a:solidFill>
                    <a:srgbClr val="7030A0"/>
                  </a:solidFill>
                </a:endParaRPr>
              </a:p>
            </p:txBody>
          </p:sp>
        </mc:Choice>
        <mc:Fallback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B7D3115-B5EF-4A8D-B240-05F080AA01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7779" y="5008124"/>
                <a:ext cx="367665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AA7C6919-2400-47EB-831A-CAEDEA0BD678}"/>
                  </a:ext>
                </a:extLst>
              </p:cNvPr>
              <p:cNvSpPr txBox="1"/>
              <p:nvPr/>
            </p:nvSpPr>
            <p:spPr>
              <a:xfrm>
                <a:off x="3148159" y="2809011"/>
                <a:ext cx="4662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AA7C6919-2400-47EB-831A-CAEDEA0BD6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8159" y="2809011"/>
                <a:ext cx="466217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F75B497E-7796-4F51-B20B-C8FE861A1519}"/>
                  </a:ext>
                </a:extLst>
              </p:cNvPr>
              <p:cNvSpPr/>
              <p:nvPr/>
            </p:nvSpPr>
            <p:spPr>
              <a:xfrm>
                <a:off x="6470475" y="3671865"/>
                <a:ext cx="428625" cy="417513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F75B497E-7796-4F51-B20B-C8FE861A151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0475" y="3671865"/>
                <a:ext cx="428625" cy="417513"/>
              </a:xfrm>
              <a:prstGeom prst="ellipse">
                <a:avLst/>
              </a:prstGeom>
              <a:blipFill>
                <a:blip r:embed="rId12"/>
                <a:stretch>
                  <a:fillRect b="-18667"/>
                </a:stretch>
              </a:blipFill>
              <a:ln w="38100">
                <a:solidFill>
                  <a:srgbClr val="FFC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Oval 46">
            <a:extLst>
              <a:ext uri="{FF2B5EF4-FFF2-40B4-BE49-F238E27FC236}">
                <a16:creationId xmlns:a16="http://schemas.microsoft.com/office/drawing/2014/main" id="{8C6AE2E2-BF28-44AB-B3D5-8B7EA80365CC}"/>
              </a:ext>
            </a:extLst>
          </p:cNvPr>
          <p:cNvSpPr/>
          <p:nvPr/>
        </p:nvSpPr>
        <p:spPr>
          <a:xfrm>
            <a:off x="6455978" y="2840633"/>
            <a:ext cx="428625" cy="41751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1484BEC-34C6-4EAA-88DB-EB1BEBDC93E7}"/>
                  </a:ext>
                </a:extLst>
              </p:cNvPr>
              <p:cNvSpPr/>
              <p:nvPr/>
            </p:nvSpPr>
            <p:spPr>
              <a:xfrm>
                <a:off x="6470474" y="2127994"/>
                <a:ext cx="428625" cy="417513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1484BEC-34C6-4EAA-88DB-EB1BEBDC93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0474" y="2127994"/>
                <a:ext cx="428625" cy="417513"/>
              </a:xfrm>
              <a:prstGeom prst="ellipse">
                <a:avLst/>
              </a:prstGeom>
              <a:blipFill>
                <a:blip r:embed="rId13"/>
                <a:stretch>
                  <a:fillRect/>
                </a:stretch>
              </a:blipFill>
              <a:ln w="3810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Box 48">
            <a:extLst>
              <a:ext uri="{FF2B5EF4-FFF2-40B4-BE49-F238E27FC236}">
                <a16:creationId xmlns:a16="http://schemas.microsoft.com/office/drawing/2014/main" id="{DE109A87-9EA4-4795-BC02-8084DF9F0FED}"/>
              </a:ext>
            </a:extLst>
          </p:cNvPr>
          <p:cNvSpPr txBox="1"/>
          <p:nvPr/>
        </p:nvSpPr>
        <p:spPr>
          <a:xfrm>
            <a:off x="6961283" y="2128922"/>
            <a:ext cx="1233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Layer input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C2D52417-BC61-4010-AA79-C90FAC28C5E7}"/>
                  </a:ext>
                </a:extLst>
              </p:cNvPr>
              <p:cNvSpPr txBox="1"/>
              <p:nvPr/>
            </p:nvSpPr>
            <p:spPr>
              <a:xfrm>
                <a:off x="6961283" y="2724501"/>
                <a:ext cx="269253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Neuron Output</a:t>
                </a:r>
              </a:p>
              <a:p>
                <a:r>
                  <a:rPr lang="en-US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+…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C2D52417-BC61-4010-AA79-C90FAC28C5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1283" y="2724501"/>
                <a:ext cx="2692532" cy="646331"/>
              </a:xfrm>
              <a:prstGeom prst="rect">
                <a:avLst/>
              </a:prstGeom>
              <a:blipFill>
                <a:blip r:embed="rId14"/>
                <a:stretch>
                  <a:fillRect l="-2036" t="-5660" r="-1131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>
            <a:extLst>
              <a:ext uri="{FF2B5EF4-FFF2-40B4-BE49-F238E27FC236}">
                <a16:creationId xmlns:a16="http://schemas.microsoft.com/office/drawing/2014/main" id="{8DABEF83-50B0-41F1-9776-CB855CFD91AE}"/>
              </a:ext>
            </a:extLst>
          </p:cNvPr>
          <p:cNvSpPr txBox="1"/>
          <p:nvPr/>
        </p:nvSpPr>
        <p:spPr>
          <a:xfrm>
            <a:off x="6961283" y="3468985"/>
            <a:ext cx="20060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Activation function</a:t>
            </a:r>
          </a:p>
          <a:p>
            <a:r>
              <a:rPr lang="en-US" dirty="0"/>
              <a:t>(Non-linearity)</a:t>
            </a:r>
          </a:p>
          <a:p>
            <a:r>
              <a:rPr lang="en-US" dirty="0"/>
              <a:t>(Neuron activation)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CAC2B9A-43BA-4508-99D1-8A5FBF543F03}"/>
              </a:ext>
            </a:extLst>
          </p:cNvPr>
          <p:cNvCxnSpPr>
            <a:cxnSpLocks/>
          </p:cNvCxnSpPr>
          <p:nvPr/>
        </p:nvCxnSpPr>
        <p:spPr>
          <a:xfrm>
            <a:off x="6470474" y="4878781"/>
            <a:ext cx="428626" cy="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AD551F02-6BA6-4CD0-9B1A-03D98970EC1C}"/>
              </a:ext>
            </a:extLst>
          </p:cNvPr>
          <p:cNvSpPr txBox="1"/>
          <p:nvPr/>
        </p:nvSpPr>
        <p:spPr>
          <a:xfrm>
            <a:off x="6961283" y="4555616"/>
            <a:ext cx="2289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Layer weight</a:t>
            </a:r>
          </a:p>
          <a:p>
            <a:r>
              <a:rPr lang="en-US" dirty="0"/>
              <a:t>(trainable parameter)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CCC4AC2-2C2D-4FA6-9F29-82762970B9F1}"/>
              </a:ext>
            </a:extLst>
          </p:cNvPr>
          <p:cNvCxnSpPr>
            <a:cxnSpLocks/>
          </p:cNvCxnSpPr>
          <p:nvPr/>
        </p:nvCxnSpPr>
        <p:spPr>
          <a:xfrm>
            <a:off x="6470474" y="5577098"/>
            <a:ext cx="428626" cy="0"/>
          </a:xfrm>
          <a:prstGeom prst="straightConnector1">
            <a:avLst/>
          </a:prstGeom>
          <a:ln w="38100">
            <a:solidFill>
              <a:srgbClr val="7030A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A414CE0-406A-4B68-9ECF-937D32440D7A}"/>
              </a:ext>
            </a:extLst>
          </p:cNvPr>
          <p:cNvSpPr txBox="1"/>
          <p:nvPr/>
        </p:nvSpPr>
        <p:spPr>
          <a:xfrm>
            <a:off x="6961283" y="5253933"/>
            <a:ext cx="2289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Layer bias</a:t>
            </a:r>
          </a:p>
          <a:p>
            <a:r>
              <a:rPr lang="en-US" dirty="0"/>
              <a:t>(trainable parameter)</a:t>
            </a:r>
          </a:p>
        </p:txBody>
      </p:sp>
    </p:spTree>
    <p:extLst>
      <p:ext uri="{BB962C8B-B14F-4D97-AF65-F5344CB8AC3E}">
        <p14:creationId xmlns:p14="http://schemas.microsoft.com/office/powerpoint/2010/main" val="24338533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36198-C6C4-428D-9A93-F8E0840D0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– Padding and Strides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865E4-B9BD-4E5B-AADC-FF0C6F64D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no general rule of how to use padding and strides</a:t>
            </a:r>
          </a:p>
          <a:p>
            <a:r>
              <a:rPr lang="en-US" dirty="0"/>
              <a:t>Should depend on your problem</a:t>
            </a:r>
          </a:p>
          <a:p>
            <a:r>
              <a:rPr lang="en-US" dirty="0"/>
              <a:t>Padding and Strides depends on amount of computations</a:t>
            </a:r>
          </a:p>
          <a:p>
            <a:r>
              <a:rPr lang="en-US" dirty="0"/>
              <a:t>Therefore it also affects time for NN result computation</a:t>
            </a:r>
          </a:p>
          <a:p>
            <a:r>
              <a:rPr lang="en-US" dirty="0"/>
              <a:t>For the most cases no Stride is used and Padding is either absent or such that the size of the image doesn’t change</a:t>
            </a:r>
          </a:p>
        </p:txBody>
      </p:sp>
    </p:spTree>
    <p:extLst>
      <p:ext uri="{BB962C8B-B14F-4D97-AF65-F5344CB8AC3E}">
        <p14:creationId xmlns:p14="http://schemas.microsoft.com/office/powerpoint/2010/main" val="41969471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09263-9233-40A6-9B14-0C42718F6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Pooling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8D8A-92C6-4C33-8D90-81CCCD5C5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Getting max value in non-overlapping windows of feature maps</a:t>
            </a:r>
          </a:p>
          <a:p>
            <a:r>
              <a:rPr lang="en-US" dirty="0"/>
              <a:t>Down sampling feature maps</a:t>
            </a:r>
          </a:p>
          <a:p>
            <a:r>
              <a:rPr lang="en-US" dirty="0"/>
              <a:t>Reduces overfitting</a:t>
            </a:r>
          </a:p>
          <a:p>
            <a:r>
              <a:rPr lang="en-US" dirty="0"/>
              <a:t>Reduces number of data to process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292" name="Picture 4" descr="https://adeshpande3.github.io/assets/MaxPool.png">
            <a:extLst>
              <a:ext uri="{FF2B5EF4-FFF2-40B4-BE49-F238E27FC236}">
                <a16:creationId xmlns:a16="http://schemas.microsoft.com/office/drawing/2014/main" id="{6815DB1D-C3C0-429D-BA18-EFFB7755E3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2" t="10870" b="29735"/>
          <a:stretch/>
        </p:blipFill>
        <p:spPr bwMode="auto">
          <a:xfrm>
            <a:off x="3590223" y="4162933"/>
            <a:ext cx="5647824" cy="2014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6CAFDF-5191-4A5B-A7FA-F508EC44D2B4}"/>
              </a:ext>
            </a:extLst>
          </p:cNvPr>
          <p:cNvSpPr txBox="1"/>
          <p:nvPr/>
        </p:nvSpPr>
        <p:spPr>
          <a:xfrm>
            <a:off x="1819174" y="4708283"/>
            <a:ext cx="16074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Max Pooling window size is set to 2x2</a:t>
            </a:r>
          </a:p>
        </p:txBody>
      </p:sp>
    </p:spTree>
    <p:extLst>
      <p:ext uri="{BB962C8B-B14F-4D97-AF65-F5344CB8AC3E}">
        <p14:creationId xmlns:p14="http://schemas.microsoft.com/office/powerpoint/2010/main" val="9958954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4AD28-CA8F-483C-805A-B77397D3B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Deep Convolutional 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9E329-52DA-4874-ABF6-857A1E5F67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 descr="Картинки по запросу flatten layer nn">
            <a:extLst>
              <a:ext uri="{FF2B5EF4-FFF2-40B4-BE49-F238E27FC236}">
                <a16:creationId xmlns:a16="http://schemas.microsoft.com/office/drawing/2014/main" id="{278276B7-92ED-40E7-A2F6-78C982827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705" y="1954283"/>
            <a:ext cx="9971597" cy="336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31CEE999-012F-4EF4-9328-DA0C27FAC864}"/>
              </a:ext>
            </a:extLst>
          </p:cNvPr>
          <p:cNvSpPr/>
          <p:nvPr/>
        </p:nvSpPr>
        <p:spPr>
          <a:xfrm>
            <a:off x="7632833" y="2444817"/>
            <a:ext cx="1549667" cy="252181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950345-96FB-4C38-BF22-F5965A83F5F2}"/>
              </a:ext>
            </a:extLst>
          </p:cNvPr>
          <p:cNvSpPr txBox="1"/>
          <p:nvPr/>
        </p:nvSpPr>
        <p:spPr>
          <a:xfrm>
            <a:off x="6891687" y="5253794"/>
            <a:ext cx="30319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Flattening the feature map – making one shallow vector out of the ‘image’</a:t>
            </a:r>
          </a:p>
        </p:txBody>
      </p:sp>
    </p:spTree>
    <p:extLst>
      <p:ext uri="{BB962C8B-B14F-4D97-AF65-F5344CB8AC3E}">
        <p14:creationId xmlns:p14="http://schemas.microsoft.com/office/powerpoint/2010/main" val="2523945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6053-099A-46D0-AF67-EA2894B43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15CC4-9567-4500-ABEC-35BB96AE8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learn small filters (called </a:t>
            </a:r>
            <a:r>
              <a:rPr lang="en-US" i="1" dirty="0"/>
              <a:t>kernels</a:t>
            </a:r>
            <a:r>
              <a:rPr lang="en-US" dirty="0"/>
              <a:t>) that catch useful features and pass them over</a:t>
            </a:r>
          </a:p>
          <a:p>
            <a:r>
              <a:rPr lang="en-US" dirty="0"/>
              <a:t>We make many layers with such </a:t>
            </a:r>
            <a:r>
              <a:rPr lang="en-US" i="1" dirty="0"/>
              <a:t>kernels</a:t>
            </a:r>
            <a:r>
              <a:rPr lang="en-US" dirty="0"/>
              <a:t> which catch more and more complex features throughout the network</a:t>
            </a:r>
          </a:p>
          <a:p>
            <a:r>
              <a:rPr lang="en-US" dirty="0"/>
              <a:t>We add </a:t>
            </a:r>
            <a:r>
              <a:rPr lang="en-US" i="1" dirty="0"/>
              <a:t>Max Pooling </a:t>
            </a:r>
            <a:r>
              <a:rPr lang="en-US" dirty="0"/>
              <a:t>layers to add more non-linearity and reduce amount of data to process by NN</a:t>
            </a:r>
          </a:p>
          <a:p>
            <a:r>
              <a:rPr lang="en-US" dirty="0"/>
              <a:t>At some point we change our feature map into vector with </a:t>
            </a:r>
            <a:r>
              <a:rPr lang="en-US" i="1" dirty="0"/>
              <a:t>Flattening </a:t>
            </a:r>
            <a:r>
              <a:rPr lang="en-US" dirty="0"/>
              <a:t>and proceed as a standard NN</a:t>
            </a:r>
          </a:p>
        </p:txBody>
      </p:sp>
    </p:spTree>
    <p:extLst>
      <p:ext uri="{BB962C8B-B14F-4D97-AF65-F5344CB8AC3E}">
        <p14:creationId xmlns:p14="http://schemas.microsoft.com/office/powerpoint/2010/main" val="8710776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C575A-4696-4659-B5D5-6D2D9E51A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6167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This is It For the Forth Lecture</a:t>
            </a:r>
          </a:p>
        </p:txBody>
      </p:sp>
    </p:spTree>
    <p:extLst>
      <p:ext uri="{BB962C8B-B14F-4D97-AF65-F5344CB8AC3E}">
        <p14:creationId xmlns:p14="http://schemas.microsoft.com/office/powerpoint/2010/main" val="1590965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836BA-15A3-441A-8A34-D6BE2C3F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– Multi Layer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FC2FB-4D1E-4DB2-AF7D-112094BBE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60BF8EA-BC6C-48C4-BBB8-403D1311607A}"/>
              </a:ext>
            </a:extLst>
          </p:cNvPr>
          <p:cNvSpPr/>
          <p:nvPr/>
        </p:nvSpPr>
        <p:spPr>
          <a:xfrm>
            <a:off x="7720289" y="1825625"/>
            <a:ext cx="3062377" cy="39595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Dense Layer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30B8AC0-1C6C-44CE-9654-ADBA8D9C9B84}"/>
              </a:ext>
            </a:extLst>
          </p:cNvPr>
          <p:cNvSpPr/>
          <p:nvPr/>
        </p:nvSpPr>
        <p:spPr>
          <a:xfrm>
            <a:off x="4663039" y="1825625"/>
            <a:ext cx="3062377" cy="39595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Dense Layer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AF98B8B-194A-4C33-A503-68503F32A202}"/>
              </a:ext>
            </a:extLst>
          </p:cNvPr>
          <p:cNvSpPr/>
          <p:nvPr/>
        </p:nvSpPr>
        <p:spPr>
          <a:xfrm>
            <a:off x="1590438" y="1825625"/>
            <a:ext cx="3062377" cy="39595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Dense Layer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A6E3338-4A8C-423A-9C2A-76DBB3202BE2}"/>
              </a:ext>
            </a:extLst>
          </p:cNvPr>
          <p:cNvGrpSpPr/>
          <p:nvPr/>
        </p:nvGrpSpPr>
        <p:grpSpPr>
          <a:xfrm>
            <a:off x="1383462" y="2540206"/>
            <a:ext cx="428626" cy="2418557"/>
            <a:chOff x="4071726" y="2784921"/>
            <a:chExt cx="428626" cy="241855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834BA3BB-4227-4164-95CE-B7A295B70859}"/>
                    </a:ext>
                  </a:extLst>
                </p:cNvPr>
                <p:cNvSpPr/>
                <p:nvPr/>
              </p:nvSpPr>
              <p:spPr>
                <a:xfrm>
                  <a:off x="4071727" y="278492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dirty="0">
                      <a:solidFill>
                        <a:schemeClr val="tx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FC794697-A15C-4AB9-9911-622295B146A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7" y="2784921"/>
                  <a:ext cx="428625" cy="417513"/>
                </a:xfrm>
                <a:prstGeom prst="ellipse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8B0419A1-90F4-4201-A028-998EC7E518EB}"/>
                    </a:ext>
                  </a:extLst>
                </p:cNvPr>
                <p:cNvSpPr/>
                <p:nvPr/>
              </p:nvSpPr>
              <p:spPr>
                <a:xfrm>
                  <a:off x="4071726" y="333737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73154B00-5D9E-4640-8447-0A17809D28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6" y="3337371"/>
                  <a:ext cx="428625" cy="417513"/>
                </a:xfrm>
                <a:prstGeom prst="ellipse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0F74CEB7-D2AF-4C4D-A512-F53E788B26B8}"/>
                    </a:ext>
                  </a:extLst>
                </p:cNvPr>
                <p:cNvSpPr/>
                <p:nvPr/>
              </p:nvSpPr>
              <p:spPr>
                <a:xfrm>
                  <a:off x="4071726" y="388982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49DBF6DD-3620-4321-9509-593ABACDE6A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6" y="3889821"/>
                  <a:ext cx="428625" cy="417513"/>
                </a:xfrm>
                <a:prstGeom prst="ellipse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B6910812-2517-411B-8A22-6C73096687C7}"/>
                    </a:ext>
                  </a:extLst>
                </p:cNvPr>
                <p:cNvSpPr/>
                <p:nvPr/>
              </p:nvSpPr>
              <p:spPr>
                <a:xfrm>
                  <a:off x="4071726" y="444227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B1DC817A-812E-4AF4-9294-ABA8F9CDDC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6" y="4442271"/>
                  <a:ext cx="428625" cy="417513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C2B3A1-7A0A-4F9E-A2CC-FC1285CECD0B}"/>
                </a:ext>
              </a:extLst>
            </p:cNvPr>
            <p:cNvSpPr txBox="1"/>
            <p:nvPr/>
          </p:nvSpPr>
          <p:spPr>
            <a:xfrm>
              <a:off x="4116765" y="4442271"/>
              <a:ext cx="45719" cy="761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878657E-B971-4F3E-B161-D50FB194D43A}"/>
              </a:ext>
            </a:extLst>
          </p:cNvPr>
          <p:cNvGrpSpPr/>
          <p:nvPr/>
        </p:nvGrpSpPr>
        <p:grpSpPr>
          <a:xfrm>
            <a:off x="3718885" y="2950178"/>
            <a:ext cx="1150368" cy="1807863"/>
            <a:chOff x="6407149" y="3194893"/>
            <a:chExt cx="1150368" cy="1807863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B4089EC-2EFE-4C1D-B67C-4DF8112EF79B}"/>
                </a:ext>
              </a:extLst>
            </p:cNvPr>
            <p:cNvSpPr/>
            <p:nvPr/>
          </p:nvSpPr>
          <p:spPr>
            <a:xfrm>
              <a:off x="6407149" y="3889820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6C139E1A-702B-4489-B29B-8ECBD5FF187F}"/>
                    </a:ext>
                  </a:extLst>
                </p:cNvPr>
                <p:cNvSpPr/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606DDDF3-7DA6-4C1A-AF11-F152C32D085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blipFill>
                  <a:blip r:embed="rId6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769F777-AD4E-430E-BBB0-DC791FE74F2D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 flipV="1">
              <a:off x="6835774" y="4098576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520916C-F2B3-44C0-A26A-28776BE354A8}"/>
                </a:ext>
              </a:extLst>
            </p:cNvPr>
            <p:cNvSpPr/>
            <p:nvPr/>
          </p:nvSpPr>
          <p:spPr>
            <a:xfrm>
              <a:off x="6407149" y="3194894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AEBBC793-56FE-4431-A86A-729379354694}"/>
                    </a:ext>
                  </a:extLst>
                </p:cNvPr>
                <p:cNvSpPr/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4DC1FF2C-2704-4856-AC0A-CE05BD7AD4C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blipFill>
                  <a:blip r:embed="rId7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2B8A674F-A0B0-47DE-B6A7-F3BEF050DBD1}"/>
                </a:ext>
              </a:extLst>
            </p:cNvPr>
            <p:cNvCxnSpPr>
              <a:cxnSpLocks/>
              <a:stCxn id="17" idx="6"/>
              <a:endCxn id="18" idx="2"/>
            </p:cNvCxnSpPr>
            <p:nvPr/>
          </p:nvCxnSpPr>
          <p:spPr>
            <a:xfrm flipV="1">
              <a:off x="6835774" y="3403650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53EA4FE-57F3-4D7D-B68E-2296B8450AE8}"/>
                </a:ext>
              </a:extLst>
            </p:cNvPr>
            <p:cNvSpPr/>
            <p:nvPr/>
          </p:nvSpPr>
          <p:spPr>
            <a:xfrm>
              <a:off x="6407149" y="4585243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3048BF8C-2DC2-4604-ABAF-47335C4D8C93}"/>
                    </a:ext>
                  </a:extLst>
                </p:cNvPr>
                <p:cNvSpPr/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9039B640-D75F-4AE8-9415-53A240D73A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blipFill>
                  <a:blip r:embed="rId8"/>
                  <a:stretch>
                    <a:fillRect b="-18667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467F628-CF2C-47CC-A97A-31C10BBD62F1}"/>
                </a:ext>
              </a:extLst>
            </p:cNvPr>
            <p:cNvCxnSpPr>
              <a:cxnSpLocks/>
              <a:stCxn id="20" idx="6"/>
              <a:endCxn id="21" idx="2"/>
            </p:cNvCxnSpPr>
            <p:nvPr/>
          </p:nvCxnSpPr>
          <p:spPr>
            <a:xfrm flipV="1">
              <a:off x="6835774" y="4793999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63FADB4-6E25-4D16-9266-B7E1E44C6877}"/>
              </a:ext>
            </a:extLst>
          </p:cNvPr>
          <p:cNvGrpSpPr/>
          <p:nvPr/>
        </p:nvGrpSpPr>
        <p:grpSpPr>
          <a:xfrm>
            <a:off x="1812087" y="2748963"/>
            <a:ext cx="1906798" cy="1800322"/>
            <a:chOff x="1812087" y="2748963"/>
            <a:chExt cx="1906798" cy="1800322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DE356AF-581A-478D-9996-95D63C46E850}"/>
                </a:ext>
              </a:extLst>
            </p:cNvPr>
            <p:cNvCxnSpPr>
              <a:cxnSpLocks/>
              <a:stCxn id="8" idx="6"/>
              <a:endCxn id="14" idx="2"/>
            </p:cNvCxnSpPr>
            <p:nvPr/>
          </p:nvCxnSpPr>
          <p:spPr>
            <a:xfrm>
              <a:off x="1812088" y="2748963"/>
              <a:ext cx="1906797" cy="110489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5BC6F00-DB3E-4BDB-8B96-BC4A8BDCFA04}"/>
                </a:ext>
              </a:extLst>
            </p:cNvPr>
            <p:cNvCxnSpPr>
              <a:cxnSpLocks/>
              <a:stCxn id="9" idx="6"/>
              <a:endCxn id="14" idx="2"/>
            </p:cNvCxnSpPr>
            <p:nvPr/>
          </p:nvCxnSpPr>
          <p:spPr>
            <a:xfrm>
              <a:off x="1812087" y="3301413"/>
              <a:ext cx="1906798" cy="55244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BFEECDD-7CC6-4974-9117-D0E403A8455D}"/>
                </a:ext>
              </a:extLst>
            </p:cNvPr>
            <p:cNvCxnSpPr>
              <a:cxnSpLocks/>
              <a:stCxn id="10" idx="6"/>
              <a:endCxn id="14" idx="2"/>
            </p:cNvCxnSpPr>
            <p:nvPr/>
          </p:nvCxnSpPr>
          <p:spPr>
            <a:xfrm flipV="1">
              <a:off x="1812087" y="3853862"/>
              <a:ext cx="1906798" cy="1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3584591-9A05-4EFC-8797-962DACC38D4B}"/>
                </a:ext>
              </a:extLst>
            </p:cNvPr>
            <p:cNvCxnSpPr>
              <a:cxnSpLocks/>
              <a:stCxn id="11" idx="6"/>
              <a:endCxn id="14" idx="2"/>
            </p:cNvCxnSpPr>
            <p:nvPr/>
          </p:nvCxnSpPr>
          <p:spPr>
            <a:xfrm flipV="1">
              <a:off x="1812087" y="3853862"/>
              <a:ext cx="1906798" cy="552451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C9E0F12F-0360-42A2-8122-3D28B633AA37}"/>
                </a:ext>
              </a:extLst>
            </p:cNvPr>
            <p:cNvCxnSpPr>
              <a:cxnSpLocks/>
              <a:stCxn id="8" idx="6"/>
              <a:endCxn id="17" idx="2"/>
            </p:cNvCxnSpPr>
            <p:nvPr/>
          </p:nvCxnSpPr>
          <p:spPr>
            <a:xfrm>
              <a:off x="1812088" y="2748963"/>
              <a:ext cx="1906797" cy="409973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A73667C-9CD4-4D40-878A-51E89013F524}"/>
                </a:ext>
              </a:extLst>
            </p:cNvPr>
            <p:cNvCxnSpPr>
              <a:cxnSpLocks/>
              <a:stCxn id="9" idx="6"/>
              <a:endCxn id="17" idx="2"/>
            </p:cNvCxnSpPr>
            <p:nvPr/>
          </p:nvCxnSpPr>
          <p:spPr>
            <a:xfrm flipV="1">
              <a:off x="1812087" y="3158936"/>
              <a:ext cx="1906798" cy="14247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412A8039-4CCA-4AA0-A960-7D873F639B0B}"/>
                </a:ext>
              </a:extLst>
            </p:cNvPr>
            <p:cNvCxnSpPr>
              <a:cxnSpLocks/>
              <a:stCxn id="10" idx="6"/>
              <a:endCxn id="17" idx="2"/>
            </p:cNvCxnSpPr>
            <p:nvPr/>
          </p:nvCxnSpPr>
          <p:spPr>
            <a:xfrm flipV="1">
              <a:off x="1812087" y="3158936"/>
              <a:ext cx="1906798" cy="69492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1165B58-3F74-422C-8CC3-893CFE5549E3}"/>
                </a:ext>
              </a:extLst>
            </p:cNvPr>
            <p:cNvCxnSpPr>
              <a:cxnSpLocks/>
              <a:stCxn id="11" idx="6"/>
              <a:endCxn id="17" idx="2"/>
            </p:cNvCxnSpPr>
            <p:nvPr/>
          </p:nvCxnSpPr>
          <p:spPr>
            <a:xfrm flipV="1">
              <a:off x="1812087" y="3158936"/>
              <a:ext cx="1906798" cy="124737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F5EE7B87-A03B-4E84-8B74-4ABE20083337}"/>
                </a:ext>
              </a:extLst>
            </p:cNvPr>
            <p:cNvCxnSpPr>
              <a:cxnSpLocks/>
              <a:stCxn id="8" idx="6"/>
              <a:endCxn id="20" idx="2"/>
            </p:cNvCxnSpPr>
            <p:nvPr/>
          </p:nvCxnSpPr>
          <p:spPr>
            <a:xfrm>
              <a:off x="1812088" y="2748963"/>
              <a:ext cx="1906797" cy="180032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F0993B3-A68E-4CCA-A658-C76EF4FBA806}"/>
                </a:ext>
              </a:extLst>
            </p:cNvPr>
            <p:cNvCxnSpPr>
              <a:cxnSpLocks/>
              <a:stCxn id="10" idx="6"/>
              <a:endCxn id="20" idx="2"/>
            </p:cNvCxnSpPr>
            <p:nvPr/>
          </p:nvCxnSpPr>
          <p:spPr>
            <a:xfrm>
              <a:off x="1812087" y="3853863"/>
              <a:ext cx="1906798" cy="69542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AD732FA-2590-4F01-ABFF-153ACE5FF3D2}"/>
                </a:ext>
              </a:extLst>
            </p:cNvPr>
            <p:cNvCxnSpPr>
              <a:cxnSpLocks/>
              <a:stCxn id="9" idx="6"/>
              <a:endCxn id="20" idx="2"/>
            </p:cNvCxnSpPr>
            <p:nvPr/>
          </p:nvCxnSpPr>
          <p:spPr>
            <a:xfrm>
              <a:off x="1812087" y="3301413"/>
              <a:ext cx="1906798" cy="124787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EE1840C8-B4DE-4461-87C8-A581742074FF}"/>
                </a:ext>
              </a:extLst>
            </p:cNvPr>
            <p:cNvCxnSpPr>
              <a:cxnSpLocks/>
              <a:stCxn id="11" idx="6"/>
              <a:endCxn id="20" idx="2"/>
            </p:cNvCxnSpPr>
            <p:nvPr/>
          </p:nvCxnSpPr>
          <p:spPr>
            <a:xfrm>
              <a:off x="1812087" y="4406313"/>
              <a:ext cx="1906798" cy="14297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6A9D455-924E-4827-BE55-2A3F8800FAB3}"/>
              </a:ext>
            </a:extLst>
          </p:cNvPr>
          <p:cNvGrpSpPr/>
          <p:nvPr/>
        </p:nvGrpSpPr>
        <p:grpSpPr>
          <a:xfrm>
            <a:off x="1862978" y="3158936"/>
            <a:ext cx="1806589" cy="2451367"/>
            <a:chOff x="4551242" y="3158936"/>
            <a:chExt cx="1806589" cy="245136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B9A52E25-5F4A-427D-8A78-3502D62E69C5}"/>
                    </a:ext>
                  </a:extLst>
                </p:cNvPr>
                <p:cNvSpPr/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ru-RU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D44D3A27-DD4B-4082-9C04-478F7831129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blipFill>
                  <a:blip r:embed="rId9"/>
                  <a:stretch>
                    <a:fillRect/>
                  </a:stretch>
                </a:blipFill>
                <a:ln w="38100">
                  <a:solidFill>
                    <a:srgbClr val="7030A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416F193F-141B-4364-872E-F20FCF9CACAF}"/>
                </a:ext>
              </a:extLst>
            </p:cNvPr>
            <p:cNvCxnSpPr>
              <a:cxnSpLocks/>
              <a:stCxn id="37" idx="7"/>
              <a:endCxn id="14" idx="2"/>
            </p:cNvCxnSpPr>
            <p:nvPr/>
          </p:nvCxnSpPr>
          <p:spPr>
            <a:xfrm flipV="1">
              <a:off x="4917096" y="3853862"/>
              <a:ext cx="1412415" cy="1400071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0FDD01E-A8F0-4CD5-8F49-6F4AEE383785}"/>
                </a:ext>
              </a:extLst>
            </p:cNvPr>
            <p:cNvCxnSpPr>
              <a:cxnSpLocks/>
              <a:stCxn id="37" idx="7"/>
              <a:endCxn id="17" idx="2"/>
            </p:cNvCxnSpPr>
            <p:nvPr/>
          </p:nvCxnSpPr>
          <p:spPr>
            <a:xfrm flipV="1">
              <a:off x="4917096" y="3158936"/>
              <a:ext cx="1412415" cy="20949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4B99EE91-EBFA-4D1F-9E8B-E880E608EC5E}"/>
                </a:ext>
              </a:extLst>
            </p:cNvPr>
            <p:cNvCxnSpPr>
              <a:cxnSpLocks/>
              <a:stCxn id="37" idx="7"/>
            </p:cNvCxnSpPr>
            <p:nvPr/>
          </p:nvCxnSpPr>
          <p:spPr>
            <a:xfrm flipV="1">
              <a:off x="4917096" y="4567434"/>
              <a:ext cx="1440735" cy="686499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3711615-B2CB-4858-8DCC-131E36A49117}"/>
                  </a:ext>
                </a:extLst>
              </p:cNvPr>
              <p:cNvSpPr txBox="1"/>
              <p:nvPr/>
            </p:nvSpPr>
            <p:spPr>
              <a:xfrm>
                <a:off x="2878455" y="4830362"/>
                <a:ext cx="4573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7030A0"/>
                  </a:solidFill>
                </a:endParaRPr>
              </a:p>
            </p:txBody>
          </p:sp>
        </mc:Choice>
        <mc:Fallback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3711615-B2CB-4858-8DCC-131E36A491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8455" y="4830362"/>
                <a:ext cx="457305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EE1FF7A-C91E-4C98-AE25-18370F28DF99}"/>
                  </a:ext>
                </a:extLst>
              </p:cNvPr>
              <p:cNvSpPr txBox="1"/>
              <p:nvPr/>
            </p:nvSpPr>
            <p:spPr>
              <a:xfrm>
                <a:off x="2596071" y="2564296"/>
                <a:ext cx="5285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EE1FF7A-C91E-4C98-AE25-18370F28DF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6071" y="2564296"/>
                <a:ext cx="528542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3" name="Group 42">
            <a:extLst>
              <a:ext uri="{FF2B5EF4-FFF2-40B4-BE49-F238E27FC236}">
                <a16:creationId xmlns:a16="http://schemas.microsoft.com/office/drawing/2014/main" id="{DD66BB0C-0213-4183-A0C8-35F9C36A894B}"/>
              </a:ext>
            </a:extLst>
          </p:cNvPr>
          <p:cNvGrpSpPr/>
          <p:nvPr/>
        </p:nvGrpSpPr>
        <p:grpSpPr>
          <a:xfrm>
            <a:off x="6791486" y="2949928"/>
            <a:ext cx="1150368" cy="1807863"/>
            <a:chOff x="6407149" y="3194893"/>
            <a:chExt cx="1150368" cy="180786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D0FC9E0-0839-4A5B-8262-9F695AE56A55}"/>
                </a:ext>
              </a:extLst>
            </p:cNvPr>
            <p:cNvSpPr/>
            <p:nvPr/>
          </p:nvSpPr>
          <p:spPr>
            <a:xfrm>
              <a:off x="6407149" y="3889820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799A3B47-68D3-4A8B-84F3-2CD91D2A74A6}"/>
                    </a:ext>
                  </a:extLst>
                </p:cNvPr>
                <p:cNvSpPr/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B718DDFB-D58A-4011-AC36-26425AAC575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blipFill>
                  <a:blip r:embed="rId12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571FEF2-DB9F-4364-BC73-377E1CE8E2B7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6835774" y="4098576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72E86FF-A1A1-49C8-A965-690941F12271}"/>
                </a:ext>
              </a:extLst>
            </p:cNvPr>
            <p:cNvSpPr/>
            <p:nvPr/>
          </p:nvSpPr>
          <p:spPr>
            <a:xfrm>
              <a:off x="6407149" y="3194894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A418E02E-AB8A-4A18-A02D-663E60262BE3}"/>
                    </a:ext>
                  </a:extLst>
                </p:cNvPr>
                <p:cNvSpPr/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64A23DE8-4C1A-4224-BBF1-5E2BBF96D07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blipFill>
                  <a:blip r:embed="rId13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ED36C53-2A66-45A2-BC17-FE63F17B1F2B}"/>
                </a:ext>
              </a:extLst>
            </p:cNvPr>
            <p:cNvCxnSpPr>
              <a:cxnSpLocks/>
              <a:stCxn id="47" idx="6"/>
              <a:endCxn id="48" idx="2"/>
            </p:cNvCxnSpPr>
            <p:nvPr/>
          </p:nvCxnSpPr>
          <p:spPr>
            <a:xfrm flipV="1">
              <a:off x="6835774" y="3403650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FDD7F48-15F6-4933-B134-2AD66964C5A4}"/>
                </a:ext>
              </a:extLst>
            </p:cNvPr>
            <p:cNvSpPr/>
            <p:nvPr/>
          </p:nvSpPr>
          <p:spPr>
            <a:xfrm>
              <a:off x="6407149" y="4585243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4CE58F98-5244-4DE6-BEF0-B308F56D3B2D}"/>
                    </a:ext>
                  </a:extLst>
                </p:cNvPr>
                <p:cNvSpPr/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B08F8266-5537-48EF-9323-06574ABE02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blipFill>
                  <a:blip r:embed="rId14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8BB19F0E-D342-4D05-8AA3-B8DBA51ADF7D}"/>
                </a:ext>
              </a:extLst>
            </p:cNvPr>
            <p:cNvCxnSpPr>
              <a:cxnSpLocks/>
              <a:stCxn id="50" idx="6"/>
              <a:endCxn id="51" idx="2"/>
            </p:cNvCxnSpPr>
            <p:nvPr/>
          </p:nvCxnSpPr>
          <p:spPr>
            <a:xfrm flipV="1">
              <a:off x="6835774" y="4793999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ED13E29-8EDD-4AC0-9661-BF848A40F505}"/>
              </a:ext>
            </a:extLst>
          </p:cNvPr>
          <p:cNvGrpSpPr/>
          <p:nvPr/>
        </p:nvGrpSpPr>
        <p:grpSpPr>
          <a:xfrm>
            <a:off x="4869253" y="3158686"/>
            <a:ext cx="1922233" cy="1390598"/>
            <a:chOff x="1804370" y="2763762"/>
            <a:chExt cx="1922233" cy="1390598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69845C54-73CC-4B20-A1EB-7157DD9AC9EA}"/>
                </a:ext>
              </a:extLst>
            </p:cNvPr>
            <p:cNvCxnSpPr>
              <a:cxnSpLocks/>
              <a:stCxn id="18" idx="6"/>
              <a:endCxn id="44" idx="2"/>
            </p:cNvCxnSpPr>
            <p:nvPr/>
          </p:nvCxnSpPr>
          <p:spPr>
            <a:xfrm>
              <a:off x="1804370" y="2764011"/>
              <a:ext cx="1922233" cy="69467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E08364FE-AA38-41E6-A9AC-4DDEA1C87F38}"/>
                </a:ext>
              </a:extLst>
            </p:cNvPr>
            <p:cNvCxnSpPr>
              <a:cxnSpLocks/>
              <a:stCxn id="15" idx="6"/>
              <a:endCxn id="44" idx="2"/>
            </p:cNvCxnSpPr>
            <p:nvPr/>
          </p:nvCxnSpPr>
          <p:spPr>
            <a:xfrm flipV="1">
              <a:off x="1804370" y="3458688"/>
              <a:ext cx="1922233" cy="24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6C7CF5D6-91D6-4E8C-8974-6CB917DE1B6D}"/>
                </a:ext>
              </a:extLst>
            </p:cNvPr>
            <p:cNvCxnSpPr>
              <a:cxnSpLocks/>
              <a:stCxn id="21" idx="6"/>
              <a:endCxn id="44" idx="2"/>
            </p:cNvCxnSpPr>
            <p:nvPr/>
          </p:nvCxnSpPr>
          <p:spPr>
            <a:xfrm flipV="1">
              <a:off x="1804370" y="3458688"/>
              <a:ext cx="1922233" cy="69567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F09BD44E-E061-4746-94C1-942EE4143D2E}"/>
                </a:ext>
              </a:extLst>
            </p:cNvPr>
            <p:cNvCxnSpPr>
              <a:cxnSpLocks/>
              <a:stCxn id="18" idx="6"/>
              <a:endCxn id="47" idx="2"/>
            </p:cNvCxnSpPr>
            <p:nvPr/>
          </p:nvCxnSpPr>
          <p:spPr>
            <a:xfrm flipV="1">
              <a:off x="1804370" y="2763762"/>
              <a:ext cx="1922233" cy="24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B8038632-A627-44C3-9175-558046D18C4B}"/>
                </a:ext>
              </a:extLst>
            </p:cNvPr>
            <p:cNvCxnSpPr>
              <a:cxnSpLocks/>
              <a:stCxn id="15" idx="6"/>
              <a:endCxn id="47" idx="2"/>
            </p:cNvCxnSpPr>
            <p:nvPr/>
          </p:nvCxnSpPr>
          <p:spPr>
            <a:xfrm flipV="1">
              <a:off x="1804370" y="2763762"/>
              <a:ext cx="1922233" cy="695175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6F056DB-467A-4E06-A689-69428765998B}"/>
                </a:ext>
              </a:extLst>
            </p:cNvPr>
            <p:cNvCxnSpPr>
              <a:cxnSpLocks/>
              <a:stCxn id="21" idx="6"/>
              <a:endCxn id="47" idx="2"/>
            </p:cNvCxnSpPr>
            <p:nvPr/>
          </p:nvCxnSpPr>
          <p:spPr>
            <a:xfrm flipV="1">
              <a:off x="1804370" y="2763762"/>
              <a:ext cx="1922233" cy="1390598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D2A881E-A033-4C16-95D1-671F6A819216}"/>
                </a:ext>
              </a:extLst>
            </p:cNvPr>
            <p:cNvCxnSpPr>
              <a:cxnSpLocks/>
              <a:stCxn id="18" idx="6"/>
              <a:endCxn id="50" idx="2"/>
            </p:cNvCxnSpPr>
            <p:nvPr/>
          </p:nvCxnSpPr>
          <p:spPr>
            <a:xfrm>
              <a:off x="1804370" y="2764011"/>
              <a:ext cx="1922233" cy="1390100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14E5F154-C2F0-4797-9135-66AEE716F776}"/>
                </a:ext>
              </a:extLst>
            </p:cNvPr>
            <p:cNvCxnSpPr>
              <a:cxnSpLocks/>
              <a:stCxn id="21" idx="6"/>
              <a:endCxn id="50" idx="2"/>
            </p:cNvCxnSpPr>
            <p:nvPr/>
          </p:nvCxnSpPr>
          <p:spPr>
            <a:xfrm flipV="1">
              <a:off x="1804370" y="4154111"/>
              <a:ext cx="1922233" cy="24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DD0EBBE6-A7CB-4EC6-9F61-B540CBB03A96}"/>
                </a:ext>
              </a:extLst>
            </p:cNvPr>
            <p:cNvCxnSpPr>
              <a:cxnSpLocks/>
              <a:stCxn id="15" idx="6"/>
              <a:endCxn id="50" idx="2"/>
            </p:cNvCxnSpPr>
            <p:nvPr/>
          </p:nvCxnSpPr>
          <p:spPr>
            <a:xfrm>
              <a:off x="1804370" y="3458937"/>
              <a:ext cx="1922233" cy="695174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A653C9E4-3C0D-46F3-8D82-EC0FE092D1D1}"/>
              </a:ext>
            </a:extLst>
          </p:cNvPr>
          <p:cNvGrpSpPr/>
          <p:nvPr/>
        </p:nvGrpSpPr>
        <p:grpSpPr>
          <a:xfrm>
            <a:off x="4994829" y="3158686"/>
            <a:ext cx="1796657" cy="2468604"/>
            <a:chOff x="4551242" y="3141699"/>
            <a:chExt cx="1796657" cy="246860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4403CBB-EA98-4CF7-A6D8-CF8F74626961}"/>
                    </a:ext>
                  </a:extLst>
                </p:cNvPr>
                <p:cNvSpPr/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ru-RU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287DA9B4-F9AF-477A-B624-0F131E041AE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 w="38100">
                  <a:solidFill>
                    <a:srgbClr val="7030A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9A051FBD-B568-4E41-8FAB-BFAD388C3AED}"/>
                </a:ext>
              </a:extLst>
            </p:cNvPr>
            <p:cNvCxnSpPr>
              <a:cxnSpLocks/>
              <a:stCxn id="64" idx="7"/>
              <a:endCxn id="44" idx="2"/>
            </p:cNvCxnSpPr>
            <p:nvPr/>
          </p:nvCxnSpPr>
          <p:spPr>
            <a:xfrm flipV="1">
              <a:off x="4917096" y="3836625"/>
              <a:ext cx="1430803" cy="1417308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8B5F258B-4684-4980-934A-CCFED7FB5C86}"/>
                </a:ext>
              </a:extLst>
            </p:cNvPr>
            <p:cNvCxnSpPr>
              <a:cxnSpLocks/>
              <a:stCxn id="64" idx="7"/>
              <a:endCxn id="47" idx="2"/>
            </p:cNvCxnSpPr>
            <p:nvPr/>
          </p:nvCxnSpPr>
          <p:spPr>
            <a:xfrm flipV="1">
              <a:off x="4917096" y="3141699"/>
              <a:ext cx="1430803" cy="2112234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2CC708ED-1464-4F59-B609-44B24569A14F}"/>
                </a:ext>
              </a:extLst>
            </p:cNvPr>
            <p:cNvCxnSpPr>
              <a:cxnSpLocks/>
              <a:stCxn id="64" idx="7"/>
              <a:endCxn id="50" idx="2"/>
            </p:cNvCxnSpPr>
            <p:nvPr/>
          </p:nvCxnSpPr>
          <p:spPr>
            <a:xfrm flipV="1">
              <a:off x="4917096" y="4532048"/>
              <a:ext cx="1430803" cy="72188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B86D5225-8FEF-4D35-8D2D-3C3303CFC4E5}"/>
                  </a:ext>
                </a:extLst>
              </p:cNvPr>
              <p:cNvSpPr txBox="1"/>
              <p:nvPr/>
            </p:nvSpPr>
            <p:spPr>
              <a:xfrm>
                <a:off x="5629783" y="2684976"/>
                <a:ext cx="5338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B86D5225-8FEF-4D35-8D2D-3C3303CFC4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9783" y="2684976"/>
                <a:ext cx="533864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9FB0DD63-E254-48C0-9235-F849C36D3C26}"/>
                  </a:ext>
                </a:extLst>
              </p:cNvPr>
              <p:cNvSpPr txBox="1"/>
              <p:nvPr/>
            </p:nvSpPr>
            <p:spPr>
              <a:xfrm>
                <a:off x="5937265" y="4939775"/>
                <a:ext cx="462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7030A0"/>
                  </a:solidFill>
                </a:endParaRPr>
              </a:p>
            </p:txBody>
          </p:sp>
        </mc:Choice>
        <mc:Fallback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9FB0DD63-E254-48C0-9235-F849C36D3C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7265" y="4939775"/>
                <a:ext cx="462627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0" name="Group 69">
            <a:extLst>
              <a:ext uri="{FF2B5EF4-FFF2-40B4-BE49-F238E27FC236}">
                <a16:creationId xmlns:a16="http://schemas.microsoft.com/office/drawing/2014/main" id="{A3A7C033-D854-42EE-AD7C-937C0BE576BE}"/>
              </a:ext>
            </a:extLst>
          </p:cNvPr>
          <p:cNvGrpSpPr/>
          <p:nvPr/>
        </p:nvGrpSpPr>
        <p:grpSpPr>
          <a:xfrm>
            <a:off x="9848736" y="3248770"/>
            <a:ext cx="1150368" cy="1112937"/>
            <a:chOff x="6407149" y="3889819"/>
            <a:chExt cx="1150368" cy="1112937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8EBC3DA-84DC-49DC-81D5-51BA0E2ECC12}"/>
                </a:ext>
              </a:extLst>
            </p:cNvPr>
            <p:cNvSpPr/>
            <p:nvPr/>
          </p:nvSpPr>
          <p:spPr>
            <a:xfrm>
              <a:off x="6407149" y="3889820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1A8B143-5C45-4C12-8050-5C94BD4EB849}"/>
                    </a:ext>
                  </a:extLst>
                </p:cNvPr>
                <p:cNvSpPr/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D7A9BB3E-2B2D-4A07-A89E-68C99ED3D74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blipFill>
                  <a:blip r:embed="rId18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DDFF9303-EC98-49D4-B675-95CB5F08CFA0}"/>
                </a:ext>
              </a:extLst>
            </p:cNvPr>
            <p:cNvCxnSpPr>
              <a:cxnSpLocks/>
              <a:stCxn id="71" idx="6"/>
              <a:endCxn id="72" idx="2"/>
            </p:cNvCxnSpPr>
            <p:nvPr/>
          </p:nvCxnSpPr>
          <p:spPr>
            <a:xfrm flipV="1">
              <a:off x="6835774" y="4098576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F3D3722-8027-41CD-9644-350527B8D07A}"/>
                </a:ext>
              </a:extLst>
            </p:cNvPr>
            <p:cNvSpPr/>
            <p:nvPr/>
          </p:nvSpPr>
          <p:spPr>
            <a:xfrm>
              <a:off x="6407149" y="4585243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F8F900EB-6FFA-46E7-8E21-B52E9420A3C7}"/>
                    </a:ext>
                  </a:extLst>
                </p:cNvPr>
                <p:cNvSpPr/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0217FF29-426C-4703-8014-6AA7752D768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blipFill>
                  <a:blip r:embed="rId19"/>
                  <a:stretch>
                    <a:fillRect b="-18667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E6B8A5C5-B24C-4A95-9C01-A707BF2DF150}"/>
                </a:ext>
              </a:extLst>
            </p:cNvPr>
            <p:cNvCxnSpPr>
              <a:cxnSpLocks/>
              <a:stCxn id="74" idx="6"/>
              <a:endCxn id="75" idx="2"/>
            </p:cNvCxnSpPr>
            <p:nvPr/>
          </p:nvCxnSpPr>
          <p:spPr>
            <a:xfrm flipV="1">
              <a:off x="6835774" y="4793999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C99C054-00E5-499E-81EA-0892411767F9}"/>
              </a:ext>
            </a:extLst>
          </p:cNvPr>
          <p:cNvGrpSpPr/>
          <p:nvPr/>
        </p:nvGrpSpPr>
        <p:grpSpPr>
          <a:xfrm>
            <a:off x="7941854" y="3158685"/>
            <a:ext cx="1906882" cy="1390349"/>
            <a:chOff x="4724571" y="2611361"/>
            <a:chExt cx="1906882" cy="1390349"/>
          </a:xfrm>
        </p:grpSpPr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0358DAB6-4E23-4406-AB66-9753C0425C39}"/>
                </a:ext>
              </a:extLst>
            </p:cNvPr>
            <p:cNvCxnSpPr>
              <a:cxnSpLocks/>
              <a:stCxn id="45" idx="6"/>
              <a:endCxn id="71" idx="2"/>
            </p:cNvCxnSpPr>
            <p:nvPr/>
          </p:nvCxnSpPr>
          <p:spPr>
            <a:xfrm flipV="1">
              <a:off x="4724571" y="2910204"/>
              <a:ext cx="1906882" cy="396083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BF3EF7D4-7C14-4D8C-8346-D5C195677E37}"/>
                </a:ext>
              </a:extLst>
            </p:cNvPr>
            <p:cNvCxnSpPr>
              <a:cxnSpLocks/>
              <a:stCxn id="51" idx="6"/>
              <a:endCxn id="71" idx="2"/>
            </p:cNvCxnSpPr>
            <p:nvPr/>
          </p:nvCxnSpPr>
          <p:spPr>
            <a:xfrm flipV="1">
              <a:off x="4724571" y="2910204"/>
              <a:ext cx="1906882" cy="1091506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E94D3196-9CC5-4437-A7CB-119EA28A10A3}"/>
                </a:ext>
              </a:extLst>
            </p:cNvPr>
            <p:cNvCxnSpPr>
              <a:cxnSpLocks/>
              <a:stCxn id="48" idx="6"/>
              <a:endCxn id="71" idx="2"/>
            </p:cNvCxnSpPr>
            <p:nvPr/>
          </p:nvCxnSpPr>
          <p:spPr>
            <a:xfrm>
              <a:off x="4724571" y="2611361"/>
              <a:ext cx="1906882" cy="298843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CD3BA180-751C-401D-8A1D-D798CD04C886}"/>
                </a:ext>
              </a:extLst>
            </p:cNvPr>
            <p:cNvCxnSpPr>
              <a:cxnSpLocks/>
              <a:stCxn id="48" idx="6"/>
              <a:endCxn id="74" idx="2"/>
            </p:cNvCxnSpPr>
            <p:nvPr/>
          </p:nvCxnSpPr>
          <p:spPr>
            <a:xfrm>
              <a:off x="4724571" y="2611361"/>
              <a:ext cx="1906882" cy="994266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9FDD83AD-5817-45F1-982B-8C11107E8659}"/>
                </a:ext>
              </a:extLst>
            </p:cNvPr>
            <p:cNvCxnSpPr>
              <a:cxnSpLocks/>
              <a:stCxn id="51" idx="6"/>
              <a:endCxn id="74" idx="2"/>
            </p:cNvCxnSpPr>
            <p:nvPr/>
          </p:nvCxnSpPr>
          <p:spPr>
            <a:xfrm flipV="1">
              <a:off x="4724571" y="3605627"/>
              <a:ext cx="1906882" cy="396083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AE9D1035-CC04-4938-BDCF-3BDE63643AED}"/>
                </a:ext>
              </a:extLst>
            </p:cNvPr>
            <p:cNvCxnSpPr>
              <a:cxnSpLocks/>
              <a:stCxn id="45" idx="6"/>
              <a:endCxn id="74" idx="2"/>
            </p:cNvCxnSpPr>
            <p:nvPr/>
          </p:nvCxnSpPr>
          <p:spPr>
            <a:xfrm>
              <a:off x="4724571" y="3306287"/>
              <a:ext cx="1906882" cy="299340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7FFC065-11E6-4A13-A60A-A893AB01740B}"/>
              </a:ext>
            </a:extLst>
          </p:cNvPr>
          <p:cNvGrpSpPr/>
          <p:nvPr/>
        </p:nvGrpSpPr>
        <p:grpSpPr>
          <a:xfrm>
            <a:off x="8145653" y="3457528"/>
            <a:ext cx="1703083" cy="2152775"/>
            <a:chOff x="4644816" y="3288141"/>
            <a:chExt cx="1703083" cy="215277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7EA59DA7-9202-49C5-8BF9-4215099EF643}"/>
                    </a:ext>
                  </a:extLst>
                </p:cNvPr>
                <p:cNvSpPr/>
                <p:nvPr/>
              </p:nvSpPr>
              <p:spPr>
                <a:xfrm>
                  <a:off x="4644816" y="5023403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ru-RU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F74B9637-87D7-438C-A3D5-665E49C7847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44816" y="5023403"/>
                  <a:ext cx="428625" cy="417513"/>
                </a:xfrm>
                <a:prstGeom prst="ellipse">
                  <a:avLst/>
                </a:prstGeom>
                <a:blipFill>
                  <a:blip r:embed="rId20"/>
                  <a:stretch>
                    <a:fillRect/>
                  </a:stretch>
                </a:blipFill>
                <a:ln w="38100">
                  <a:solidFill>
                    <a:srgbClr val="7030A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5D0A7A87-5EC3-415D-8553-9E4AD1002114}"/>
                </a:ext>
              </a:extLst>
            </p:cNvPr>
            <p:cNvCxnSpPr>
              <a:cxnSpLocks/>
              <a:stCxn id="85" idx="7"/>
              <a:endCxn id="71" idx="2"/>
            </p:cNvCxnSpPr>
            <p:nvPr/>
          </p:nvCxnSpPr>
          <p:spPr>
            <a:xfrm flipV="1">
              <a:off x="5010670" y="3288141"/>
              <a:ext cx="1337229" cy="179640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D7C94A09-DB14-4687-9390-7B099432D9EB}"/>
                </a:ext>
              </a:extLst>
            </p:cNvPr>
            <p:cNvCxnSpPr>
              <a:cxnSpLocks/>
              <a:stCxn id="85" idx="7"/>
              <a:endCxn id="74" idx="2"/>
            </p:cNvCxnSpPr>
            <p:nvPr/>
          </p:nvCxnSpPr>
          <p:spPr>
            <a:xfrm flipV="1">
              <a:off x="5010670" y="3983564"/>
              <a:ext cx="1337229" cy="1100982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C3A81B7F-D901-47B6-8898-27F003C6BD14}"/>
                  </a:ext>
                </a:extLst>
              </p:cNvPr>
              <p:cNvSpPr txBox="1"/>
              <p:nvPr/>
            </p:nvSpPr>
            <p:spPr>
              <a:xfrm>
                <a:off x="8801595" y="2836062"/>
                <a:ext cx="5338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C3A81B7F-D901-47B6-8898-27F003C6BD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1595" y="2836062"/>
                <a:ext cx="533864" cy="369332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7C95E672-7863-4C55-9DDF-3650114759BB}"/>
                  </a:ext>
                </a:extLst>
              </p:cNvPr>
              <p:cNvSpPr txBox="1"/>
              <p:nvPr/>
            </p:nvSpPr>
            <p:spPr>
              <a:xfrm>
                <a:off x="8994515" y="4939775"/>
                <a:ext cx="462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7030A0"/>
                  </a:solidFill>
                </a:endParaRPr>
              </a:p>
            </p:txBody>
          </p:sp>
        </mc:Choice>
        <mc:Fallback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7C95E672-7863-4C55-9DDF-3650114759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4515" y="4939775"/>
                <a:ext cx="462627" cy="369332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F17EFDA-BE3C-4D2F-ADB4-AD0A4877B540}"/>
              </a:ext>
            </a:extLst>
          </p:cNvPr>
          <p:cNvCxnSpPr>
            <a:cxnSpLocks/>
          </p:cNvCxnSpPr>
          <p:nvPr/>
        </p:nvCxnSpPr>
        <p:spPr>
          <a:xfrm>
            <a:off x="10999104" y="3457527"/>
            <a:ext cx="291083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3EE97921-D0C5-43A3-8172-5E4C4A169CE3}"/>
              </a:ext>
            </a:extLst>
          </p:cNvPr>
          <p:cNvCxnSpPr>
            <a:cxnSpLocks/>
          </p:cNvCxnSpPr>
          <p:nvPr/>
        </p:nvCxnSpPr>
        <p:spPr>
          <a:xfrm>
            <a:off x="10999104" y="4152950"/>
            <a:ext cx="291083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675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1E55D-32BD-4636-BA5D-FACC13A3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– Regression Problem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605D49B-0309-4626-90B0-6BEE2161DA85}"/>
              </a:ext>
            </a:extLst>
          </p:cNvPr>
          <p:cNvSpPr/>
          <p:nvPr/>
        </p:nvSpPr>
        <p:spPr>
          <a:xfrm>
            <a:off x="7530507" y="1860131"/>
            <a:ext cx="3062377" cy="39595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Dense Layer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A190F56-DE86-47D5-80DB-5BF518EBF0A2}"/>
              </a:ext>
            </a:extLst>
          </p:cNvPr>
          <p:cNvSpPr/>
          <p:nvPr/>
        </p:nvSpPr>
        <p:spPr>
          <a:xfrm>
            <a:off x="4473257" y="1860131"/>
            <a:ext cx="3062377" cy="39595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Dense Layer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DFFAA3E-3846-41D7-8FAF-5EDE7651CB70}"/>
              </a:ext>
            </a:extLst>
          </p:cNvPr>
          <p:cNvSpPr/>
          <p:nvPr/>
        </p:nvSpPr>
        <p:spPr>
          <a:xfrm>
            <a:off x="1400656" y="1860131"/>
            <a:ext cx="3062377" cy="39595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Dense Layer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F3C6AB2-B5EE-4E9E-808A-FA7A473438E7}"/>
              </a:ext>
            </a:extLst>
          </p:cNvPr>
          <p:cNvGrpSpPr/>
          <p:nvPr/>
        </p:nvGrpSpPr>
        <p:grpSpPr>
          <a:xfrm>
            <a:off x="1193680" y="2574712"/>
            <a:ext cx="428626" cy="2418557"/>
            <a:chOff x="4071726" y="2784921"/>
            <a:chExt cx="428626" cy="241855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881E02E9-96EE-4A3C-9B87-B0F429F6D396}"/>
                    </a:ext>
                  </a:extLst>
                </p:cNvPr>
                <p:cNvSpPr/>
                <p:nvPr/>
              </p:nvSpPr>
              <p:spPr>
                <a:xfrm>
                  <a:off x="4071727" y="278492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dirty="0">
                      <a:solidFill>
                        <a:schemeClr val="tx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FC794697-A15C-4AB9-9911-622295B146A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7" y="2784921"/>
                  <a:ext cx="428625" cy="417513"/>
                </a:xfrm>
                <a:prstGeom prst="ellipse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75BEFD6E-9664-49AB-BF44-1E8729088472}"/>
                    </a:ext>
                  </a:extLst>
                </p:cNvPr>
                <p:cNvSpPr/>
                <p:nvPr/>
              </p:nvSpPr>
              <p:spPr>
                <a:xfrm>
                  <a:off x="4071726" y="333737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73154B00-5D9E-4640-8447-0A17809D28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6" y="3337371"/>
                  <a:ext cx="428625" cy="417513"/>
                </a:xfrm>
                <a:prstGeom prst="ellipse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12DE66AF-6566-4CDF-8541-711D96E02B98}"/>
                    </a:ext>
                  </a:extLst>
                </p:cNvPr>
                <p:cNvSpPr/>
                <p:nvPr/>
              </p:nvSpPr>
              <p:spPr>
                <a:xfrm>
                  <a:off x="4071726" y="388982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49DBF6DD-3620-4321-9509-593ABACDE6A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6" y="3889821"/>
                  <a:ext cx="428625" cy="417513"/>
                </a:xfrm>
                <a:prstGeom prst="ellipse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AB2CC553-1F42-4630-825B-EAF2B8E64E69}"/>
                    </a:ext>
                  </a:extLst>
                </p:cNvPr>
                <p:cNvSpPr/>
                <p:nvPr/>
              </p:nvSpPr>
              <p:spPr>
                <a:xfrm>
                  <a:off x="4071726" y="4442271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B1DC817A-812E-4AF4-9294-ABA8F9CDDC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1726" y="4442271"/>
                  <a:ext cx="428625" cy="417513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38100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73E6DBD-5599-4F4C-82C4-AB0FE51A8C6C}"/>
                </a:ext>
              </a:extLst>
            </p:cNvPr>
            <p:cNvSpPr txBox="1"/>
            <p:nvPr/>
          </p:nvSpPr>
          <p:spPr>
            <a:xfrm>
              <a:off x="4116765" y="4442271"/>
              <a:ext cx="45719" cy="761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A7ABE9-C466-4E21-BEB9-83324B2AEA51}"/>
              </a:ext>
            </a:extLst>
          </p:cNvPr>
          <p:cNvGrpSpPr/>
          <p:nvPr/>
        </p:nvGrpSpPr>
        <p:grpSpPr>
          <a:xfrm>
            <a:off x="3529103" y="2984684"/>
            <a:ext cx="1150368" cy="1807863"/>
            <a:chOff x="6407149" y="3194893"/>
            <a:chExt cx="1150368" cy="1807863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7BCC34C-76AE-49E4-A1FF-D465C0087B7B}"/>
                </a:ext>
              </a:extLst>
            </p:cNvPr>
            <p:cNvSpPr/>
            <p:nvPr/>
          </p:nvSpPr>
          <p:spPr>
            <a:xfrm>
              <a:off x="6407149" y="3889820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BAB2E4AE-6D60-4967-B2AC-193329FFE82B}"/>
                    </a:ext>
                  </a:extLst>
                </p:cNvPr>
                <p:cNvSpPr/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606DDDF3-7DA6-4C1A-AF11-F152C32D085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blipFill>
                  <a:blip r:embed="rId6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3257F28-029C-4361-B9FC-F8A5D22939F1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 flipV="1">
              <a:off x="6835774" y="4098576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262E85B-1CB7-48A5-9784-A45EF3B5F729}"/>
                </a:ext>
              </a:extLst>
            </p:cNvPr>
            <p:cNvSpPr/>
            <p:nvPr/>
          </p:nvSpPr>
          <p:spPr>
            <a:xfrm>
              <a:off x="6407149" y="3194894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A6EDCBCB-3AE7-4E0C-AE8F-8CFB98517F06}"/>
                    </a:ext>
                  </a:extLst>
                </p:cNvPr>
                <p:cNvSpPr/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4DC1FF2C-2704-4856-AC0A-CE05BD7AD4C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blipFill>
                  <a:blip r:embed="rId7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4F07AE5-94E0-4470-A383-D140E98D9A14}"/>
                </a:ext>
              </a:extLst>
            </p:cNvPr>
            <p:cNvCxnSpPr>
              <a:cxnSpLocks/>
              <a:stCxn id="17" idx="6"/>
              <a:endCxn id="18" idx="2"/>
            </p:cNvCxnSpPr>
            <p:nvPr/>
          </p:nvCxnSpPr>
          <p:spPr>
            <a:xfrm flipV="1">
              <a:off x="6835774" y="3403650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A6FD4E-4FBA-4211-B151-AE9BC81AFAE1}"/>
                </a:ext>
              </a:extLst>
            </p:cNvPr>
            <p:cNvSpPr/>
            <p:nvPr/>
          </p:nvSpPr>
          <p:spPr>
            <a:xfrm>
              <a:off x="6407149" y="4585243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7481A464-F9CD-414D-B4C3-28BB26E8230A}"/>
                    </a:ext>
                  </a:extLst>
                </p:cNvPr>
                <p:cNvSpPr/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9039B640-D75F-4AE8-9415-53A240D73A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blipFill>
                  <a:blip r:embed="rId8"/>
                  <a:stretch>
                    <a:fillRect b="-18667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E3B7D94-2336-4856-81A6-4E6FB6DEA510}"/>
                </a:ext>
              </a:extLst>
            </p:cNvPr>
            <p:cNvCxnSpPr>
              <a:cxnSpLocks/>
              <a:stCxn id="20" idx="6"/>
              <a:endCxn id="21" idx="2"/>
            </p:cNvCxnSpPr>
            <p:nvPr/>
          </p:nvCxnSpPr>
          <p:spPr>
            <a:xfrm flipV="1">
              <a:off x="6835774" y="4793999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1A6B5DD-41D8-407F-8E5A-9193A1BBBF02}"/>
              </a:ext>
            </a:extLst>
          </p:cNvPr>
          <p:cNvGrpSpPr/>
          <p:nvPr/>
        </p:nvGrpSpPr>
        <p:grpSpPr>
          <a:xfrm>
            <a:off x="1622305" y="2783469"/>
            <a:ext cx="1906798" cy="1800322"/>
            <a:chOff x="1622305" y="2783469"/>
            <a:chExt cx="1906798" cy="1800322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7DC974E-DF77-4644-9D4F-77F294D79654}"/>
                </a:ext>
              </a:extLst>
            </p:cNvPr>
            <p:cNvCxnSpPr>
              <a:cxnSpLocks/>
              <a:stCxn id="8" idx="6"/>
              <a:endCxn id="14" idx="2"/>
            </p:cNvCxnSpPr>
            <p:nvPr/>
          </p:nvCxnSpPr>
          <p:spPr>
            <a:xfrm>
              <a:off x="1622306" y="2783469"/>
              <a:ext cx="1906797" cy="110489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E2AC359-D694-4A7B-A201-CF9E3CFD55CC}"/>
                </a:ext>
              </a:extLst>
            </p:cNvPr>
            <p:cNvCxnSpPr>
              <a:cxnSpLocks/>
              <a:stCxn id="9" idx="6"/>
              <a:endCxn id="14" idx="2"/>
            </p:cNvCxnSpPr>
            <p:nvPr/>
          </p:nvCxnSpPr>
          <p:spPr>
            <a:xfrm>
              <a:off x="1622305" y="3335919"/>
              <a:ext cx="1906798" cy="55244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493A5EA-1099-468A-8842-3D1923D186A3}"/>
                </a:ext>
              </a:extLst>
            </p:cNvPr>
            <p:cNvCxnSpPr>
              <a:cxnSpLocks/>
              <a:stCxn id="10" idx="6"/>
              <a:endCxn id="14" idx="2"/>
            </p:cNvCxnSpPr>
            <p:nvPr/>
          </p:nvCxnSpPr>
          <p:spPr>
            <a:xfrm flipV="1">
              <a:off x="1622305" y="3888368"/>
              <a:ext cx="1906798" cy="1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5702BE8-BB00-4D07-B746-0EB4C4415CD0}"/>
                </a:ext>
              </a:extLst>
            </p:cNvPr>
            <p:cNvCxnSpPr>
              <a:cxnSpLocks/>
              <a:stCxn id="11" idx="6"/>
              <a:endCxn id="14" idx="2"/>
            </p:cNvCxnSpPr>
            <p:nvPr/>
          </p:nvCxnSpPr>
          <p:spPr>
            <a:xfrm flipV="1">
              <a:off x="1622305" y="3888368"/>
              <a:ext cx="1906798" cy="552451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61A40D6-30E7-499B-A4DC-ABCF3439AA26}"/>
                </a:ext>
              </a:extLst>
            </p:cNvPr>
            <p:cNvCxnSpPr>
              <a:cxnSpLocks/>
              <a:stCxn id="8" idx="6"/>
              <a:endCxn id="17" idx="2"/>
            </p:cNvCxnSpPr>
            <p:nvPr/>
          </p:nvCxnSpPr>
          <p:spPr>
            <a:xfrm>
              <a:off x="1622306" y="2783469"/>
              <a:ext cx="1906797" cy="409973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644D4B5-FCC0-4FD9-90E6-D87A43BF20EA}"/>
                </a:ext>
              </a:extLst>
            </p:cNvPr>
            <p:cNvCxnSpPr>
              <a:cxnSpLocks/>
              <a:stCxn id="9" idx="6"/>
              <a:endCxn id="17" idx="2"/>
            </p:cNvCxnSpPr>
            <p:nvPr/>
          </p:nvCxnSpPr>
          <p:spPr>
            <a:xfrm flipV="1">
              <a:off x="1622305" y="3193442"/>
              <a:ext cx="1906798" cy="14247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5E545EE-4C8C-4A78-95D8-7A97A2D05077}"/>
                </a:ext>
              </a:extLst>
            </p:cNvPr>
            <p:cNvCxnSpPr>
              <a:cxnSpLocks/>
              <a:stCxn id="10" idx="6"/>
              <a:endCxn id="17" idx="2"/>
            </p:cNvCxnSpPr>
            <p:nvPr/>
          </p:nvCxnSpPr>
          <p:spPr>
            <a:xfrm flipV="1">
              <a:off x="1622305" y="3193442"/>
              <a:ext cx="1906798" cy="69492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92434D8-1AB6-4BF9-868F-310912490094}"/>
                </a:ext>
              </a:extLst>
            </p:cNvPr>
            <p:cNvCxnSpPr>
              <a:cxnSpLocks/>
              <a:stCxn id="11" idx="6"/>
              <a:endCxn id="17" idx="2"/>
            </p:cNvCxnSpPr>
            <p:nvPr/>
          </p:nvCxnSpPr>
          <p:spPr>
            <a:xfrm flipV="1">
              <a:off x="1622305" y="3193442"/>
              <a:ext cx="1906798" cy="124737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419793FC-4BD6-4D3E-8F50-A24498C19B55}"/>
                </a:ext>
              </a:extLst>
            </p:cNvPr>
            <p:cNvCxnSpPr>
              <a:cxnSpLocks/>
              <a:stCxn id="8" idx="6"/>
              <a:endCxn id="20" idx="2"/>
            </p:cNvCxnSpPr>
            <p:nvPr/>
          </p:nvCxnSpPr>
          <p:spPr>
            <a:xfrm>
              <a:off x="1622306" y="2783469"/>
              <a:ext cx="1906797" cy="180032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5F7091A-767D-41C7-9381-02F825DC8798}"/>
                </a:ext>
              </a:extLst>
            </p:cNvPr>
            <p:cNvCxnSpPr>
              <a:cxnSpLocks/>
              <a:stCxn id="10" idx="6"/>
              <a:endCxn id="20" idx="2"/>
            </p:cNvCxnSpPr>
            <p:nvPr/>
          </p:nvCxnSpPr>
          <p:spPr>
            <a:xfrm>
              <a:off x="1622305" y="3888369"/>
              <a:ext cx="1906798" cy="69542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15A2718B-885F-4463-9AAF-84D58F1A304E}"/>
                </a:ext>
              </a:extLst>
            </p:cNvPr>
            <p:cNvCxnSpPr>
              <a:cxnSpLocks/>
              <a:stCxn id="9" idx="6"/>
              <a:endCxn id="20" idx="2"/>
            </p:cNvCxnSpPr>
            <p:nvPr/>
          </p:nvCxnSpPr>
          <p:spPr>
            <a:xfrm>
              <a:off x="1622305" y="3335919"/>
              <a:ext cx="1906798" cy="124787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4661216-3126-4270-A42E-82B3FF760792}"/>
                </a:ext>
              </a:extLst>
            </p:cNvPr>
            <p:cNvCxnSpPr>
              <a:cxnSpLocks/>
              <a:stCxn id="11" idx="6"/>
              <a:endCxn id="20" idx="2"/>
            </p:cNvCxnSpPr>
            <p:nvPr/>
          </p:nvCxnSpPr>
          <p:spPr>
            <a:xfrm>
              <a:off x="1622305" y="4440819"/>
              <a:ext cx="1906798" cy="14297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1CA4F5D-9049-4F34-829D-231EF7A42734}"/>
              </a:ext>
            </a:extLst>
          </p:cNvPr>
          <p:cNvGrpSpPr/>
          <p:nvPr/>
        </p:nvGrpSpPr>
        <p:grpSpPr>
          <a:xfrm>
            <a:off x="1673196" y="3193442"/>
            <a:ext cx="1864533" cy="2416861"/>
            <a:chOff x="4551242" y="3193442"/>
            <a:chExt cx="1864533" cy="241686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E3B7B389-8AF3-458A-9F71-046CE2E15BC3}"/>
                    </a:ext>
                  </a:extLst>
                </p:cNvPr>
                <p:cNvSpPr/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ru-RU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D44D3A27-DD4B-4082-9C04-478F7831129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blipFill>
                  <a:blip r:embed="rId9"/>
                  <a:stretch>
                    <a:fillRect/>
                  </a:stretch>
                </a:blipFill>
                <a:ln w="38100">
                  <a:solidFill>
                    <a:srgbClr val="7030A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22D33999-1A75-4571-82C6-2FE48412772E}"/>
                </a:ext>
              </a:extLst>
            </p:cNvPr>
            <p:cNvCxnSpPr>
              <a:cxnSpLocks/>
              <a:stCxn id="37" idx="7"/>
              <a:endCxn id="14" idx="2"/>
            </p:cNvCxnSpPr>
            <p:nvPr/>
          </p:nvCxnSpPr>
          <p:spPr>
            <a:xfrm flipV="1">
              <a:off x="4917096" y="3888368"/>
              <a:ext cx="1498679" cy="136556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F6F57ABD-EB32-46B5-8E48-F3004C0F210D}"/>
                </a:ext>
              </a:extLst>
            </p:cNvPr>
            <p:cNvCxnSpPr>
              <a:cxnSpLocks/>
              <a:stCxn id="37" idx="7"/>
              <a:endCxn id="17" idx="2"/>
            </p:cNvCxnSpPr>
            <p:nvPr/>
          </p:nvCxnSpPr>
          <p:spPr>
            <a:xfrm flipV="1">
              <a:off x="4917096" y="3193442"/>
              <a:ext cx="1498679" cy="2060491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3C9CA20B-47AB-488A-B9E7-033B589BDF0D}"/>
                </a:ext>
              </a:extLst>
            </p:cNvPr>
            <p:cNvCxnSpPr>
              <a:cxnSpLocks/>
              <a:stCxn id="37" idx="7"/>
            </p:cNvCxnSpPr>
            <p:nvPr/>
          </p:nvCxnSpPr>
          <p:spPr>
            <a:xfrm flipV="1">
              <a:off x="4917096" y="4567434"/>
              <a:ext cx="1440735" cy="686499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461C335-317D-4AFF-B5EC-DBE303738F88}"/>
                  </a:ext>
                </a:extLst>
              </p:cNvPr>
              <p:cNvSpPr txBox="1"/>
              <p:nvPr/>
            </p:nvSpPr>
            <p:spPr>
              <a:xfrm>
                <a:off x="2688673" y="4864868"/>
                <a:ext cx="4573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7030A0"/>
                  </a:solidFill>
                </a:endParaRPr>
              </a:p>
            </p:txBody>
          </p:sp>
        </mc:Choice>
        <mc:Fallback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461C335-317D-4AFF-B5EC-DBE303738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8673" y="4864868"/>
                <a:ext cx="457305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CFE21A6-10D5-42D5-9685-6DD21191F4FD}"/>
                  </a:ext>
                </a:extLst>
              </p:cNvPr>
              <p:cNvSpPr txBox="1"/>
              <p:nvPr/>
            </p:nvSpPr>
            <p:spPr>
              <a:xfrm>
                <a:off x="2406289" y="2598802"/>
                <a:ext cx="5285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CFE21A6-10D5-42D5-9685-6DD21191F4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6289" y="2598802"/>
                <a:ext cx="528542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3" name="Group 42">
            <a:extLst>
              <a:ext uri="{FF2B5EF4-FFF2-40B4-BE49-F238E27FC236}">
                <a16:creationId xmlns:a16="http://schemas.microsoft.com/office/drawing/2014/main" id="{636711AD-B6F5-4FBC-9213-31117A2D253A}"/>
              </a:ext>
            </a:extLst>
          </p:cNvPr>
          <p:cNvGrpSpPr/>
          <p:nvPr/>
        </p:nvGrpSpPr>
        <p:grpSpPr>
          <a:xfrm>
            <a:off x="6601704" y="2984434"/>
            <a:ext cx="1150368" cy="1807863"/>
            <a:chOff x="6407149" y="3194893"/>
            <a:chExt cx="1150368" cy="180786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4FAB242-DEB0-4A3B-83F6-C4F0BC5943E8}"/>
                </a:ext>
              </a:extLst>
            </p:cNvPr>
            <p:cNvSpPr/>
            <p:nvPr/>
          </p:nvSpPr>
          <p:spPr>
            <a:xfrm>
              <a:off x="6407149" y="3889820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D53AE95-826C-4824-ABB0-5B22B48C88A5}"/>
                    </a:ext>
                  </a:extLst>
                </p:cNvPr>
                <p:cNvSpPr/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B718DDFB-D58A-4011-AC36-26425AAC575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889819"/>
                  <a:ext cx="428625" cy="417513"/>
                </a:xfrm>
                <a:prstGeom prst="ellipse">
                  <a:avLst/>
                </a:prstGeom>
                <a:blipFill>
                  <a:blip r:embed="rId12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B82956D-8657-45CE-BA80-EE9EC5CC93F1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6835774" y="4098576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AD4B201-CF87-4873-B3EE-96307310B0F5}"/>
                </a:ext>
              </a:extLst>
            </p:cNvPr>
            <p:cNvSpPr/>
            <p:nvPr/>
          </p:nvSpPr>
          <p:spPr>
            <a:xfrm>
              <a:off x="6407149" y="3194894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5CE40800-CC30-48D4-8427-3D837A8F3275}"/>
                    </a:ext>
                  </a:extLst>
                </p:cNvPr>
                <p:cNvSpPr/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64A23DE8-4C1A-4224-BBF1-5E2BBF96D07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3194893"/>
                  <a:ext cx="428625" cy="417513"/>
                </a:xfrm>
                <a:prstGeom prst="ellipse">
                  <a:avLst/>
                </a:prstGeom>
                <a:blipFill>
                  <a:blip r:embed="rId13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7F943F0C-141E-43D3-9A72-04A976AD194A}"/>
                </a:ext>
              </a:extLst>
            </p:cNvPr>
            <p:cNvCxnSpPr>
              <a:cxnSpLocks/>
              <a:stCxn id="47" idx="6"/>
              <a:endCxn id="48" idx="2"/>
            </p:cNvCxnSpPr>
            <p:nvPr/>
          </p:nvCxnSpPr>
          <p:spPr>
            <a:xfrm flipV="1">
              <a:off x="6835774" y="3403650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FDB4994-EF5A-474B-9D47-E8A826D67DDD}"/>
                </a:ext>
              </a:extLst>
            </p:cNvPr>
            <p:cNvSpPr/>
            <p:nvPr/>
          </p:nvSpPr>
          <p:spPr>
            <a:xfrm>
              <a:off x="6407149" y="4585243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7226E399-CF81-425C-91E0-3121C0B1FDB9}"/>
                    </a:ext>
                  </a:extLst>
                </p:cNvPr>
                <p:cNvSpPr/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US" sz="8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B08F8266-5537-48EF-9323-06574ABE02B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8892" y="4585242"/>
                  <a:ext cx="428625" cy="417513"/>
                </a:xfrm>
                <a:prstGeom prst="ellipse">
                  <a:avLst/>
                </a:prstGeom>
                <a:blipFill>
                  <a:blip r:embed="rId14"/>
                  <a:stretch>
                    <a:fillRect b="-20270"/>
                  </a:stretch>
                </a:blipFill>
                <a:ln w="38100">
                  <a:solidFill>
                    <a:srgbClr val="FFC00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CB9B238-11F4-4320-B8AD-7C064A456A24}"/>
                </a:ext>
              </a:extLst>
            </p:cNvPr>
            <p:cNvCxnSpPr>
              <a:cxnSpLocks/>
              <a:stCxn id="50" idx="6"/>
              <a:endCxn id="51" idx="2"/>
            </p:cNvCxnSpPr>
            <p:nvPr/>
          </p:nvCxnSpPr>
          <p:spPr>
            <a:xfrm flipV="1">
              <a:off x="6835774" y="4793999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2B4AEAB-C289-4555-9D62-8AE68F9855BF}"/>
              </a:ext>
            </a:extLst>
          </p:cNvPr>
          <p:cNvGrpSpPr/>
          <p:nvPr/>
        </p:nvGrpSpPr>
        <p:grpSpPr>
          <a:xfrm>
            <a:off x="4679471" y="3193192"/>
            <a:ext cx="1922233" cy="1390598"/>
            <a:chOff x="1614588" y="2798268"/>
            <a:chExt cx="1922233" cy="1390598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A360D6A-AFF2-4278-95B2-2B222803FF1E}"/>
                </a:ext>
              </a:extLst>
            </p:cNvPr>
            <p:cNvCxnSpPr>
              <a:cxnSpLocks/>
              <a:stCxn id="18" idx="6"/>
              <a:endCxn id="44" idx="2"/>
            </p:cNvCxnSpPr>
            <p:nvPr/>
          </p:nvCxnSpPr>
          <p:spPr>
            <a:xfrm>
              <a:off x="1614588" y="2798517"/>
              <a:ext cx="1922233" cy="694677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8B6D00CB-89D4-49EC-8C10-E6C64DEA89FF}"/>
                </a:ext>
              </a:extLst>
            </p:cNvPr>
            <p:cNvCxnSpPr>
              <a:cxnSpLocks/>
              <a:stCxn id="15" idx="6"/>
              <a:endCxn id="44" idx="2"/>
            </p:cNvCxnSpPr>
            <p:nvPr/>
          </p:nvCxnSpPr>
          <p:spPr>
            <a:xfrm flipV="1">
              <a:off x="1614588" y="3493194"/>
              <a:ext cx="1922233" cy="24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FCBB07D7-9586-4DE0-A256-C1A41518D677}"/>
                </a:ext>
              </a:extLst>
            </p:cNvPr>
            <p:cNvCxnSpPr>
              <a:cxnSpLocks/>
              <a:stCxn id="21" idx="6"/>
              <a:endCxn id="44" idx="2"/>
            </p:cNvCxnSpPr>
            <p:nvPr/>
          </p:nvCxnSpPr>
          <p:spPr>
            <a:xfrm flipV="1">
              <a:off x="1614588" y="3493194"/>
              <a:ext cx="1922233" cy="695672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551685F5-2B20-4FB5-BF62-6D5E2061F1C9}"/>
                </a:ext>
              </a:extLst>
            </p:cNvPr>
            <p:cNvCxnSpPr>
              <a:cxnSpLocks/>
              <a:stCxn id="18" idx="6"/>
              <a:endCxn id="47" idx="2"/>
            </p:cNvCxnSpPr>
            <p:nvPr/>
          </p:nvCxnSpPr>
          <p:spPr>
            <a:xfrm flipV="1">
              <a:off x="1614588" y="2798268"/>
              <a:ext cx="1922233" cy="24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BFC9719F-BDB7-4547-A76E-286D795B512B}"/>
                </a:ext>
              </a:extLst>
            </p:cNvPr>
            <p:cNvCxnSpPr>
              <a:cxnSpLocks/>
              <a:stCxn id="15" idx="6"/>
              <a:endCxn id="47" idx="2"/>
            </p:cNvCxnSpPr>
            <p:nvPr/>
          </p:nvCxnSpPr>
          <p:spPr>
            <a:xfrm flipV="1">
              <a:off x="1614588" y="2798268"/>
              <a:ext cx="1922233" cy="695175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7770CBE-96DB-4176-9486-42626E7B5693}"/>
                </a:ext>
              </a:extLst>
            </p:cNvPr>
            <p:cNvCxnSpPr>
              <a:cxnSpLocks/>
              <a:stCxn id="21" idx="6"/>
              <a:endCxn id="47" idx="2"/>
            </p:cNvCxnSpPr>
            <p:nvPr/>
          </p:nvCxnSpPr>
          <p:spPr>
            <a:xfrm flipV="1">
              <a:off x="1614588" y="2798268"/>
              <a:ext cx="1922233" cy="1390598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8C20EEDC-698A-4597-AA1A-5581E54C1E98}"/>
                </a:ext>
              </a:extLst>
            </p:cNvPr>
            <p:cNvCxnSpPr>
              <a:cxnSpLocks/>
              <a:stCxn id="18" idx="6"/>
              <a:endCxn id="50" idx="2"/>
            </p:cNvCxnSpPr>
            <p:nvPr/>
          </p:nvCxnSpPr>
          <p:spPr>
            <a:xfrm>
              <a:off x="1614588" y="2798517"/>
              <a:ext cx="1922233" cy="1390100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A7F9F6C-FC10-42A0-B73E-CCB1ECB95E69}"/>
                </a:ext>
              </a:extLst>
            </p:cNvPr>
            <p:cNvCxnSpPr>
              <a:cxnSpLocks/>
              <a:stCxn id="21" idx="6"/>
              <a:endCxn id="50" idx="2"/>
            </p:cNvCxnSpPr>
            <p:nvPr/>
          </p:nvCxnSpPr>
          <p:spPr>
            <a:xfrm flipV="1">
              <a:off x="1614588" y="4188617"/>
              <a:ext cx="1922233" cy="249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BBDF51A4-F2B0-4C26-8135-FCB16B831AEA}"/>
                </a:ext>
              </a:extLst>
            </p:cNvPr>
            <p:cNvCxnSpPr>
              <a:cxnSpLocks/>
              <a:stCxn id="15" idx="6"/>
              <a:endCxn id="50" idx="2"/>
            </p:cNvCxnSpPr>
            <p:nvPr/>
          </p:nvCxnSpPr>
          <p:spPr>
            <a:xfrm>
              <a:off x="1614588" y="3493443"/>
              <a:ext cx="1922233" cy="695174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F6CE443-0DFD-4D65-BC2E-B07F9F962243}"/>
              </a:ext>
            </a:extLst>
          </p:cNvPr>
          <p:cNvGrpSpPr/>
          <p:nvPr/>
        </p:nvGrpSpPr>
        <p:grpSpPr>
          <a:xfrm>
            <a:off x="4805047" y="3193192"/>
            <a:ext cx="1805283" cy="2434098"/>
            <a:chOff x="4551242" y="3176205"/>
            <a:chExt cx="1805283" cy="243409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2C3F0DC6-F1EC-4076-B555-6AD3CADEA82D}"/>
                    </a:ext>
                  </a:extLst>
                </p:cNvPr>
                <p:cNvSpPr/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ru-RU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287DA9B4-F9AF-477A-B624-0F131E041AE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51242" y="5192790"/>
                  <a:ext cx="428625" cy="417513"/>
                </a:xfrm>
                <a:prstGeom prst="ellipse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 w="38100">
                  <a:solidFill>
                    <a:srgbClr val="7030A0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E6A7CDEC-B73D-49A6-A038-974D7B40A4F6}"/>
                </a:ext>
              </a:extLst>
            </p:cNvPr>
            <p:cNvCxnSpPr>
              <a:cxnSpLocks/>
              <a:stCxn id="64" idx="7"/>
              <a:endCxn id="44" idx="2"/>
            </p:cNvCxnSpPr>
            <p:nvPr/>
          </p:nvCxnSpPr>
          <p:spPr>
            <a:xfrm flipV="1">
              <a:off x="4917096" y="3871131"/>
              <a:ext cx="1439429" cy="1382802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091102C5-E6F8-443F-90C3-E583071E48C1}"/>
                </a:ext>
              </a:extLst>
            </p:cNvPr>
            <p:cNvCxnSpPr>
              <a:cxnSpLocks/>
              <a:stCxn id="64" idx="7"/>
              <a:endCxn id="47" idx="2"/>
            </p:cNvCxnSpPr>
            <p:nvPr/>
          </p:nvCxnSpPr>
          <p:spPr>
            <a:xfrm flipV="1">
              <a:off x="4917096" y="3176205"/>
              <a:ext cx="1439429" cy="2077728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EC26E2A5-BA4C-4B0B-98E2-FC96E5B8F905}"/>
                </a:ext>
              </a:extLst>
            </p:cNvPr>
            <p:cNvCxnSpPr>
              <a:cxnSpLocks/>
              <a:stCxn id="64" idx="7"/>
              <a:endCxn id="50" idx="2"/>
            </p:cNvCxnSpPr>
            <p:nvPr/>
          </p:nvCxnSpPr>
          <p:spPr>
            <a:xfrm flipV="1">
              <a:off x="4917096" y="4566554"/>
              <a:ext cx="1439429" cy="687379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E39F747F-2871-4C04-80CD-4F016058D77E}"/>
                  </a:ext>
                </a:extLst>
              </p:cNvPr>
              <p:cNvSpPr txBox="1"/>
              <p:nvPr/>
            </p:nvSpPr>
            <p:spPr>
              <a:xfrm>
                <a:off x="5440001" y="2719482"/>
                <a:ext cx="5338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E39F747F-2871-4C04-80CD-4F016058D7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0001" y="2719482"/>
                <a:ext cx="533864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DF3338D6-EA9C-4628-9A54-731A4DE12BC3}"/>
                  </a:ext>
                </a:extLst>
              </p:cNvPr>
              <p:cNvSpPr txBox="1"/>
              <p:nvPr/>
            </p:nvSpPr>
            <p:spPr>
              <a:xfrm>
                <a:off x="5747483" y="4974281"/>
                <a:ext cx="462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7030A0"/>
                  </a:solidFill>
                </a:endParaRPr>
              </a:p>
            </p:txBody>
          </p:sp>
        </mc:Choice>
        <mc:Fallback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DF3338D6-EA9C-4628-9A54-731A4DE12B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7483" y="4974281"/>
                <a:ext cx="462627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0" name="Group 69">
            <a:extLst>
              <a:ext uri="{FF2B5EF4-FFF2-40B4-BE49-F238E27FC236}">
                <a16:creationId xmlns:a16="http://schemas.microsoft.com/office/drawing/2014/main" id="{4A91B746-8540-478C-8821-DFF7EA72D975}"/>
              </a:ext>
            </a:extLst>
          </p:cNvPr>
          <p:cNvGrpSpPr/>
          <p:nvPr/>
        </p:nvGrpSpPr>
        <p:grpSpPr>
          <a:xfrm>
            <a:off x="10366971" y="3683060"/>
            <a:ext cx="721743" cy="417513"/>
            <a:chOff x="6407149" y="3889820"/>
            <a:chExt cx="721743" cy="417513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2E3D288-6814-4848-AA99-95C7632BA6DE}"/>
                </a:ext>
              </a:extLst>
            </p:cNvPr>
            <p:cNvSpPr/>
            <p:nvPr/>
          </p:nvSpPr>
          <p:spPr>
            <a:xfrm>
              <a:off x="6407149" y="3889820"/>
              <a:ext cx="428625" cy="41751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94509EB8-B94D-4D92-BDDF-8B3A24410FB4}"/>
                </a:ext>
              </a:extLst>
            </p:cNvPr>
            <p:cNvCxnSpPr>
              <a:cxnSpLocks/>
              <a:stCxn id="71" idx="6"/>
            </p:cNvCxnSpPr>
            <p:nvPr/>
          </p:nvCxnSpPr>
          <p:spPr>
            <a:xfrm flipV="1">
              <a:off x="6835774" y="4098576"/>
              <a:ext cx="293118" cy="1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7211856-AEC0-43F6-A30F-454BB668B756}"/>
              </a:ext>
            </a:extLst>
          </p:cNvPr>
          <p:cNvGrpSpPr/>
          <p:nvPr/>
        </p:nvGrpSpPr>
        <p:grpSpPr>
          <a:xfrm>
            <a:off x="7752072" y="3193191"/>
            <a:ext cx="2614899" cy="1390349"/>
            <a:chOff x="4534789" y="2645867"/>
            <a:chExt cx="2614899" cy="1390349"/>
          </a:xfrm>
        </p:grpSpPr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6CDF86E3-C568-404F-9CB9-D0DB4EEFDB1A}"/>
                </a:ext>
              </a:extLst>
            </p:cNvPr>
            <p:cNvCxnSpPr>
              <a:cxnSpLocks/>
              <a:stCxn id="45" idx="6"/>
              <a:endCxn id="71" idx="2"/>
            </p:cNvCxnSpPr>
            <p:nvPr/>
          </p:nvCxnSpPr>
          <p:spPr>
            <a:xfrm>
              <a:off x="4534789" y="3340793"/>
              <a:ext cx="2614899" cy="3700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F0CBB779-CAC4-43D1-AD67-75759409B9B5}"/>
                </a:ext>
              </a:extLst>
            </p:cNvPr>
            <p:cNvCxnSpPr>
              <a:cxnSpLocks/>
              <a:stCxn id="51" idx="6"/>
              <a:endCxn id="71" idx="2"/>
            </p:cNvCxnSpPr>
            <p:nvPr/>
          </p:nvCxnSpPr>
          <p:spPr>
            <a:xfrm flipV="1">
              <a:off x="4534789" y="3344493"/>
              <a:ext cx="2614899" cy="691723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A1DDA22-C5DB-4710-BC83-E40F51234799}"/>
                </a:ext>
              </a:extLst>
            </p:cNvPr>
            <p:cNvCxnSpPr>
              <a:cxnSpLocks/>
              <a:stCxn id="48" idx="6"/>
              <a:endCxn id="71" idx="2"/>
            </p:cNvCxnSpPr>
            <p:nvPr/>
          </p:nvCxnSpPr>
          <p:spPr>
            <a:xfrm>
              <a:off x="4534789" y="2645867"/>
              <a:ext cx="2614899" cy="698626"/>
            </a:xfrm>
            <a:prstGeom prst="straightConnector1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858347D6-DB03-4F86-AA1B-64CA3ED3EB7B}"/>
                  </a:ext>
                </a:extLst>
              </p:cNvPr>
              <p:cNvSpPr/>
              <p:nvPr/>
            </p:nvSpPr>
            <p:spPr>
              <a:xfrm>
                <a:off x="7955871" y="5227296"/>
                <a:ext cx="428625" cy="417513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858347D6-DB03-4F86-AA1B-64CA3ED3EB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5871" y="5227296"/>
                <a:ext cx="428625" cy="417513"/>
              </a:xfrm>
              <a:prstGeom prst="ellipse">
                <a:avLst/>
              </a:prstGeom>
              <a:blipFill>
                <a:blip r:embed="rId18"/>
                <a:stretch>
                  <a:fillRect/>
                </a:stretch>
              </a:blipFill>
              <a:ln w="38100">
                <a:solidFill>
                  <a:srgbClr val="7030A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AC28571-A2EB-4EBE-AA65-CB42A74C8CA2}"/>
                  </a:ext>
                </a:extLst>
              </p:cNvPr>
              <p:cNvSpPr txBox="1"/>
              <p:nvPr/>
            </p:nvSpPr>
            <p:spPr>
              <a:xfrm>
                <a:off x="8611813" y="2870568"/>
                <a:ext cx="5338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AC28571-A2EB-4EBE-AA65-CB42A74C8C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1813" y="2870568"/>
                <a:ext cx="533864" cy="369332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FF5263CD-711A-4D23-B0FB-61FDE70F5323}"/>
                  </a:ext>
                </a:extLst>
              </p:cNvPr>
              <p:cNvSpPr txBox="1"/>
              <p:nvPr/>
            </p:nvSpPr>
            <p:spPr>
              <a:xfrm>
                <a:off x="8804733" y="4974281"/>
                <a:ext cx="462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7030A0"/>
                  </a:solidFill>
                </a:endParaRPr>
              </a:p>
            </p:txBody>
          </p:sp>
        </mc:Choice>
        <mc:Fallback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FF5263CD-711A-4D23-B0FB-61FDE70F5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4733" y="4974281"/>
                <a:ext cx="462627" cy="369332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D44953C-E6ED-419C-8296-5B3FC758EA35}"/>
              </a:ext>
            </a:extLst>
          </p:cNvPr>
          <p:cNvCxnSpPr>
            <a:cxnSpLocks/>
            <a:stCxn id="77" idx="7"/>
            <a:endCxn id="71" idx="2"/>
          </p:cNvCxnSpPr>
          <p:nvPr/>
        </p:nvCxnSpPr>
        <p:spPr>
          <a:xfrm flipV="1">
            <a:off x="8321725" y="3891817"/>
            <a:ext cx="2045246" cy="1396622"/>
          </a:xfrm>
          <a:prstGeom prst="straightConnector1">
            <a:avLst/>
          </a:prstGeom>
          <a:ln w="28575">
            <a:solidFill>
              <a:srgbClr val="7030A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B935CCC8-09B1-4F8F-B5B0-52A18AD812FD}"/>
              </a:ext>
            </a:extLst>
          </p:cNvPr>
          <p:cNvSpPr/>
          <p:nvPr/>
        </p:nvSpPr>
        <p:spPr>
          <a:xfrm>
            <a:off x="10800272" y="2139351"/>
            <a:ext cx="704658" cy="1500996"/>
          </a:xfrm>
          <a:custGeom>
            <a:avLst/>
            <a:gdLst>
              <a:gd name="connsiteX0" fmla="*/ 681486 w 704658"/>
              <a:gd name="connsiteY0" fmla="*/ 0 h 1500996"/>
              <a:gd name="connsiteX1" fmla="*/ 621102 w 704658"/>
              <a:gd name="connsiteY1" fmla="*/ 940279 h 1500996"/>
              <a:gd name="connsiteX2" fmla="*/ 0 w 704658"/>
              <a:gd name="connsiteY2" fmla="*/ 1500996 h 1500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4658" h="1500996">
                <a:moveTo>
                  <a:pt x="681486" y="0"/>
                </a:moveTo>
                <a:cubicBezTo>
                  <a:pt x="708084" y="345056"/>
                  <a:pt x="734683" y="690113"/>
                  <a:pt x="621102" y="940279"/>
                </a:cubicBezTo>
                <a:cubicBezTo>
                  <a:pt x="507521" y="1190445"/>
                  <a:pt x="253760" y="1345720"/>
                  <a:pt x="0" y="1500996"/>
                </a:cubicBezTo>
              </a:path>
            </a:pathLst>
          </a:custGeom>
          <a:noFill/>
          <a:ln w="3810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758590A-ED5F-46D2-85D5-CD50F21EC660}"/>
              </a:ext>
            </a:extLst>
          </p:cNvPr>
          <p:cNvSpPr txBox="1"/>
          <p:nvPr/>
        </p:nvSpPr>
        <p:spPr>
          <a:xfrm>
            <a:off x="10366971" y="1155940"/>
            <a:ext cx="19286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Often no activation function is used!</a:t>
            </a:r>
          </a:p>
        </p:txBody>
      </p:sp>
    </p:spTree>
    <p:extLst>
      <p:ext uri="{BB962C8B-B14F-4D97-AF65-F5344CB8AC3E}">
        <p14:creationId xmlns:p14="http://schemas.microsoft.com/office/powerpoint/2010/main" val="1044737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75937-D02C-4CD8-9C56-2A432B53F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-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D5F5C-F9E7-46F6-AF5F-9B6C1DCF1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Backpropagation </a:t>
            </a:r>
            <a:r>
              <a:rPr lang="en-US" dirty="0"/>
              <a:t>using </a:t>
            </a:r>
            <a:r>
              <a:rPr lang="en-US" i="1" dirty="0"/>
              <a:t>chain rule </a:t>
            </a:r>
            <a:r>
              <a:rPr lang="en-US" dirty="0"/>
              <a:t>allows us to compute gradients for all parameters of deep networks</a:t>
            </a:r>
          </a:p>
          <a:p>
            <a:r>
              <a:rPr lang="en-US" dirty="0"/>
              <a:t>We use </a:t>
            </a:r>
            <a:r>
              <a:rPr lang="en-US" i="1" dirty="0"/>
              <a:t>stochastic gradient descent </a:t>
            </a:r>
            <a:r>
              <a:rPr lang="en-US" dirty="0"/>
              <a:t>to optimize the network</a:t>
            </a:r>
          </a:p>
          <a:p>
            <a:r>
              <a:rPr lang="en-US" dirty="0"/>
              <a:t>Stochastic means we use small batches to update the model instead of the whole dataset</a:t>
            </a:r>
          </a:p>
        </p:txBody>
      </p:sp>
      <p:pic>
        <p:nvPicPr>
          <p:cNvPr id="4" name="Picture 2" descr="Картинки по запросу gradient descent">
            <a:extLst>
              <a:ext uri="{FF2B5EF4-FFF2-40B4-BE49-F238E27FC236}">
                <a16:creationId xmlns:a16="http://schemas.microsoft.com/office/drawing/2014/main" id="{7D548DD0-77C4-477B-9AE9-348A9753B6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1"/>
          <a:stretch/>
        </p:blipFill>
        <p:spPr bwMode="auto">
          <a:xfrm>
            <a:off x="5417388" y="3732274"/>
            <a:ext cx="4795939" cy="2953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0817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56D7D-B98D-4067-BCCB-35DCF0375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– Quick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CB8B8-BED6-4C56-86B6-605CBD102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dirty="0" err="1"/>
              <a:t>ReLU</a:t>
            </a:r>
            <a:r>
              <a:rPr lang="en-US" dirty="0"/>
              <a:t> activation function as your primary choice</a:t>
            </a:r>
          </a:p>
          <a:p>
            <a:r>
              <a:rPr lang="en-US" dirty="0"/>
              <a:t>Carefully search for a good </a:t>
            </a:r>
            <a:r>
              <a:rPr lang="en-US" i="1" dirty="0"/>
              <a:t>learning rate</a:t>
            </a:r>
          </a:p>
          <a:p>
            <a:r>
              <a:rPr lang="en-US" dirty="0"/>
              <a:t>Track down useful </a:t>
            </a:r>
            <a:r>
              <a:rPr lang="en-US" i="1" dirty="0"/>
              <a:t>metrics </a:t>
            </a:r>
            <a:r>
              <a:rPr lang="en-US" dirty="0"/>
              <a:t>for your problem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100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00EEE-C35F-452C-BF1F-743BD8C2C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6367A-1EBA-4F43-A491-25B63034F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242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2160</TotalTime>
  <Words>1651</Words>
  <Application>Microsoft Office PowerPoint</Application>
  <PresentationFormat>Widescreen</PresentationFormat>
  <Paragraphs>310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Office Theme</vt:lpstr>
      <vt:lpstr>Deep Neural Networks And Where to Find Them</vt:lpstr>
      <vt:lpstr>Recap</vt:lpstr>
      <vt:lpstr>Recap – Types of Problems and Losses</vt:lpstr>
      <vt:lpstr>Recap – Dense Layer</vt:lpstr>
      <vt:lpstr>Recap – Multi Layer Neural Network</vt:lpstr>
      <vt:lpstr>Recap – Regression Problem</vt:lpstr>
      <vt:lpstr>Recap - Optimization</vt:lpstr>
      <vt:lpstr>Recap – Quick Points</vt:lpstr>
      <vt:lpstr>Regularization</vt:lpstr>
      <vt:lpstr>Regularization</vt:lpstr>
      <vt:lpstr>L2 Weight Regularization</vt:lpstr>
      <vt:lpstr>L1 Weight Regularization</vt:lpstr>
      <vt:lpstr>Dropout</vt:lpstr>
      <vt:lpstr>Dropout</vt:lpstr>
      <vt:lpstr>Batch Normalization</vt:lpstr>
      <vt:lpstr>Batch Normalization</vt:lpstr>
      <vt:lpstr>Batch Normalization Outside Training</vt:lpstr>
      <vt:lpstr>Data Augmentation</vt:lpstr>
      <vt:lpstr>Useful Tips for Regularization</vt:lpstr>
      <vt:lpstr>Optimizers</vt:lpstr>
      <vt:lpstr>Parameters Optimization</vt:lpstr>
      <vt:lpstr>Vanilla gradient descent</vt:lpstr>
      <vt:lpstr>Gradient descent types</vt:lpstr>
      <vt:lpstr>Problems at this point</vt:lpstr>
      <vt:lpstr>Momentum</vt:lpstr>
      <vt:lpstr>AdaGrad</vt:lpstr>
      <vt:lpstr>RMSProp</vt:lpstr>
      <vt:lpstr>What’s next?</vt:lpstr>
      <vt:lpstr>Normalization</vt:lpstr>
      <vt:lpstr>Intro to Convolutional NNs</vt:lpstr>
      <vt:lpstr>Motivation</vt:lpstr>
      <vt:lpstr>Motivation</vt:lpstr>
      <vt:lpstr>Convolution</vt:lpstr>
      <vt:lpstr>Convolution</vt:lpstr>
      <vt:lpstr>Convolution</vt:lpstr>
      <vt:lpstr>Convolutions with Many Channels</vt:lpstr>
      <vt:lpstr>Kernel Channels</vt:lpstr>
      <vt:lpstr>Convolution – Padding</vt:lpstr>
      <vt:lpstr>Convolution - Strides</vt:lpstr>
      <vt:lpstr>Convolution – Padding and Strides</vt:lpstr>
      <vt:lpstr>Max Pooling Layers</vt:lpstr>
      <vt:lpstr>Basic Structure of Deep Convolutional NN</vt:lpstr>
      <vt:lpstr>Recap</vt:lpstr>
      <vt:lpstr>This is It For the Forth Lecture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Neural Networks And Where to Find Them</dc:title>
  <dc:creator>Artem Korenev</dc:creator>
  <cp:lastModifiedBy>Artem Korenev</cp:lastModifiedBy>
  <cp:revision>63</cp:revision>
  <dcterms:created xsi:type="dcterms:W3CDTF">2018-01-16T17:29:47Z</dcterms:created>
  <dcterms:modified xsi:type="dcterms:W3CDTF">2018-01-18T12:55:55Z</dcterms:modified>
</cp:coreProperties>
</file>

<file path=docProps/thumbnail.jpeg>
</file>